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2"/>
  </p:notesMasterIdLst>
  <p:sldIdLst>
    <p:sldId id="347" r:id="rId2"/>
    <p:sldId id="289" r:id="rId3"/>
    <p:sldId id="295" r:id="rId4"/>
    <p:sldId id="293" r:id="rId5"/>
    <p:sldId id="298" r:id="rId6"/>
    <p:sldId id="301" r:id="rId7"/>
    <p:sldId id="300" r:id="rId8"/>
    <p:sldId id="310" r:id="rId9"/>
    <p:sldId id="311" r:id="rId10"/>
    <p:sldId id="307" r:id="rId11"/>
    <p:sldId id="306" r:id="rId12"/>
    <p:sldId id="324" r:id="rId13"/>
    <p:sldId id="322" r:id="rId14"/>
    <p:sldId id="323" r:id="rId15"/>
    <p:sldId id="266" r:id="rId16"/>
    <p:sldId id="268" r:id="rId17"/>
    <p:sldId id="270" r:id="rId18"/>
    <p:sldId id="274" r:id="rId19"/>
    <p:sldId id="275" r:id="rId20"/>
    <p:sldId id="276" r:id="rId21"/>
    <p:sldId id="277" r:id="rId22"/>
    <p:sldId id="278" r:id="rId23"/>
    <p:sldId id="312" r:id="rId24"/>
    <p:sldId id="313" r:id="rId25"/>
    <p:sldId id="314" r:id="rId26"/>
    <p:sldId id="330" r:id="rId27"/>
    <p:sldId id="329" r:id="rId28"/>
    <p:sldId id="319" r:id="rId29"/>
    <p:sldId id="328" r:id="rId30"/>
    <p:sldId id="336" r:id="rId31"/>
    <p:sldId id="331" r:id="rId32"/>
    <p:sldId id="332" r:id="rId33"/>
    <p:sldId id="333" r:id="rId34"/>
    <p:sldId id="334" r:id="rId35"/>
    <p:sldId id="343" r:id="rId36"/>
    <p:sldId id="344" r:id="rId37"/>
    <p:sldId id="342" r:id="rId38"/>
    <p:sldId id="339" r:id="rId39"/>
    <p:sldId id="338" r:id="rId40"/>
    <p:sldId id="346" r:id="rId41"/>
    <p:sldId id="345" r:id="rId42"/>
    <p:sldId id="348" r:id="rId43"/>
    <p:sldId id="340" r:id="rId44"/>
    <p:sldId id="341" r:id="rId45"/>
    <p:sldId id="349" r:id="rId46"/>
    <p:sldId id="325" r:id="rId47"/>
    <p:sldId id="318" r:id="rId48"/>
    <p:sldId id="286" r:id="rId49"/>
    <p:sldId id="284" r:id="rId50"/>
    <p:sldId id="28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00000"/>
    <a:srgbClr val="7E0000"/>
    <a:srgbClr val="000000"/>
    <a:srgbClr val="008000"/>
    <a:srgbClr val="EC4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91DF0D-FC45-475D-85F9-BEA99E401AE5}" v="1" dt="2023-05-25T21:31:53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0" autoAdjust="0"/>
    <p:restoredTop sz="94133" autoAdjust="0"/>
  </p:normalViewPr>
  <p:slideViewPr>
    <p:cSldViewPr snapToGrid="0">
      <p:cViewPr varScale="1">
        <p:scale>
          <a:sx n="117" d="100"/>
          <a:sy n="117" d="100"/>
        </p:scale>
        <p:origin x="12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9" d="100"/>
          <a:sy n="129" d="100"/>
        </p:scale>
        <p:origin x="-32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hena Hoeppner" userId="0f3e6898-91d3-44f5-983e-5b85ae69b717" providerId="ADAL" clId="{4991DF0D-FC45-475D-85F9-BEA99E401AE5}"/>
    <pc:docChg chg="modSld">
      <pc:chgData name="Athena Hoeppner" userId="0f3e6898-91d3-44f5-983e-5b85ae69b717" providerId="ADAL" clId="{4991DF0D-FC45-475D-85F9-BEA99E401AE5}" dt="2023-05-25T21:31:53.499" v="2" actId="20577"/>
      <pc:docMkLst>
        <pc:docMk/>
      </pc:docMkLst>
      <pc:sldChg chg="modSp">
        <pc:chgData name="Athena Hoeppner" userId="0f3e6898-91d3-44f5-983e-5b85ae69b717" providerId="ADAL" clId="{4991DF0D-FC45-475D-85F9-BEA99E401AE5}" dt="2023-05-25T21:31:53.499" v="2" actId="20577"/>
        <pc:sldMkLst>
          <pc:docMk/>
          <pc:sldMk cId="3746049867" sldId="301"/>
        </pc:sldMkLst>
        <pc:spChg chg="mod">
          <ac:chgData name="Athena Hoeppner" userId="0f3e6898-91d3-44f5-983e-5b85ae69b717" providerId="ADAL" clId="{4991DF0D-FC45-475D-85F9-BEA99E401AE5}" dt="2023-05-25T21:31:53.499" v="2" actId="20577"/>
          <ac:spMkLst>
            <pc:docMk/>
            <pc:sldMk cId="3746049867" sldId="301"/>
            <ac:spMk id="6" creationId="{00000000-0000-0000-0000-000000000000}"/>
          </ac:spMkLst>
        </pc:spChg>
      </pc:sldChg>
      <pc:sldChg chg="modSp mod">
        <pc:chgData name="Athena Hoeppner" userId="0f3e6898-91d3-44f5-983e-5b85ae69b717" providerId="ADAL" clId="{4991DF0D-FC45-475D-85F9-BEA99E401AE5}" dt="2023-05-25T21:29:57.722" v="1" actId="6549"/>
        <pc:sldMkLst>
          <pc:docMk/>
          <pc:sldMk cId="938625384" sldId="306"/>
        </pc:sldMkLst>
        <pc:spChg chg="mod">
          <ac:chgData name="Athena Hoeppner" userId="0f3e6898-91d3-44f5-983e-5b85ae69b717" providerId="ADAL" clId="{4991DF0D-FC45-475D-85F9-BEA99E401AE5}" dt="2023-05-25T21:29:57.722" v="1" actId="6549"/>
          <ac:spMkLst>
            <pc:docMk/>
            <pc:sldMk cId="938625384" sldId="306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D6219-8195-4B87-BC1C-8CD40A0A25B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3945B-F8B9-4C88-878E-850398B86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8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headEnd type="none" w="med" len="med"/>
            <a:tailEnd type="none" w="med" len="med"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</p:spPr>
        <p:txBody>
          <a:bodyPr lIns="91425" tIns="91425" rIns="91425" bIns="91425" anchor="t"/>
          <a:lstStyle>
            <a:lvl1pPr lvl="0"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9312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headEnd type="none" w="med" len="med"/>
            <a:tailEnd type="none" w="med" len="med"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</p:spPr>
        <p:txBody>
          <a:bodyPr lIns="91425" tIns="91425" rIns="91425" bIns="91425" anchor="t"/>
          <a:lstStyle>
            <a:lvl1pPr lvl="0"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0943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headEnd type="none" w="med" len="med"/>
            <a:tailEnd type="none" w="med" len="med"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</p:spPr>
        <p:txBody>
          <a:bodyPr lIns="91425" tIns="91425" rIns="91425" bIns="91425" anchor="t"/>
          <a:lstStyle>
            <a:lvl1pPr lvl="0"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8342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headEnd type="none" w="med" len="med"/>
            <a:tailEnd type="none" w="med" len="med"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</p:spPr>
        <p:txBody>
          <a:bodyPr lIns="91425" tIns="91425" rIns="91425" bIns="91425" anchor="t"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4697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headEnd type="none" w="med" len="med"/>
            <a:tailEnd type="none" w="med" len="med"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</p:spPr>
        <p:txBody>
          <a:bodyPr lIns="91425" tIns="91425" rIns="91425" bIns="91425" anchor="t"/>
          <a:lstStyle>
            <a:lvl1pPr lvl="0">
              <a:defRPr/>
            </a:lvl1pPr>
          </a:lstStyle>
          <a:p>
            <a:pPr marL="457200" lvl="0" indent="-228600">
              <a:buChar char="-"/>
            </a:pPr>
            <a:r>
              <a:t>Examples taken from eduPersonAffiliation controlled vocabulary (aka “permissable values”): </a:t>
            </a:r>
            <a:r>
              <a:rPr u="sng">
                <a:solidFill>
                  <a:schemeClr val="hlink"/>
                </a:solidFill>
                <a:hlinkClick r:id="" action="ppaction://noaction"/>
              </a:rPr>
              <a:t>https://www.internet2.edu/media/medialibrary/2013/09/04/internet2-mace-dir-eduperson-201203.html#eduPersonAffiliation</a:t>
            </a:r>
          </a:p>
          <a:p>
            <a:pPr marL="457200" lvl="0" indent="-228600">
              <a:buChar char="-"/>
            </a:pPr>
            <a:r>
              <a:t>If Shibboleth is the software that allows single-sign on from Blackboard to EZProxy, EduPerson is the schema that allows that ability to be applied outside the institution so you can go directly from Blackboard to a library database</a:t>
            </a:r>
          </a:p>
        </p:txBody>
      </p:sp>
    </p:spTree>
    <p:extLst>
      <p:ext uri="{BB962C8B-B14F-4D97-AF65-F5344CB8AC3E}">
        <p14:creationId xmlns:p14="http://schemas.microsoft.com/office/powerpoint/2010/main" val="2578929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headEnd type="none" w="med" len="med"/>
            <a:tailEnd type="none" w="med" len="med"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</p:spPr>
        <p:txBody>
          <a:bodyPr lIns="91425" tIns="91425" rIns="91425" bIns="91425" anchor="t"/>
          <a:lstStyle>
            <a:lvl1pPr lvl="0">
              <a:defRPr/>
            </a:lvl1pPr>
          </a:lstStyle>
          <a:p>
            <a:pPr marL="457200" lvl="0" indent="-228600">
              <a:buChar char="-"/>
            </a:pPr>
            <a:r>
              <a:rPr dirty="0"/>
              <a:t>Examples taken from </a:t>
            </a:r>
            <a:r>
              <a:rPr dirty="0" err="1"/>
              <a:t>eduPersonAffiliation</a:t>
            </a:r>
            <a:r>
              <a:rPr dirty="0"/>
              <a:t> controlled vocabulary (aka “</a:t>
            </a:r>
            <a:r>
              <a:rPr dirty="0" err="1"/>
              <a:t>permissable</a:t>
            </a:r>
            <a:r>
              <a:rPr dirty="0"/>
              <a:t> values”): </a:t>
            </a:r>
            <a:r>
              <a:rPr u="sng" dirty="0">
                <a:solidFill>
                  <a:schemeClr val="hlink"/>
                </a:solidFill>
                <a:hlinkClick r:id="" action="ppaction://noaction"/>
              </a:rPr>
              <a:t>https://www.internet2.edu/media/medialibrary/2013/09/04/internet2-mace-dir-eduperson-201203.html#eduPersonAffiliation</a:t>
            </a:r>
          </a:p>
        </p:txBody>
      </p:sp>
    </p:spTree>
    <p:extLst>
      <p:ext uri="{BB962C8B-B14F-4D97-AF65-F5344CB8AC3E}">
        <p14:creationId xmlns:p14="http://schemas.microsoft.com/office/powerpoint/2010/main" val="3866611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headEnd type="none" w="med" len="med"/>
            <a:tailEnd type="none" w="med" len="med"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</p:spPr>
        <p:txBody>
          <a:bodyPr lIns="91425" tIns="91425" rIns="91425" bIns="91425" anchor="t"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4578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headEnd type="none" w="med" len="med"/>
            <a:tailEnd type="none" w="med" len="med"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</p:spPr>
        <p:txBody>
          <a:bodyPr lIns="91425" tIns="91425" rIns="91425" bIns="91425" anchor="t"/>
          <a:lstStyle>
            <a:lvl1pPr lvl="0">
              <a:defRPr/>
            </a:lvl1pPr>
          </a:lstStyle>
          <a:p>
            <a:pPr marL="457200" lvl="0" indent="-228600">
              <a:buChar char="-"/>
            </a:pPr>
            <a:r>
              <a:rPr dirty="0"/>
              <a:t>In this example, if two institutions had identical licenses that allowed access for faculty, but not staff, it might play out like this:</a:t>
            </a:r>
          </a:p>
          <a:p>
            <a:pPr marL="914400" lvl="1" indent="-228600">
              <a:buChar char="-"/>
            </a:pPr>
            <a:r>
              <a:rPr dirty="0"/>
              <a:t>At UCF, Athena is considered faculty; so her “</a:t>
            </a:r>
            <a:r>
              <a:rPr dirty="0" err="1"/>
              <a:t>ScopedAffiliation</a:t>
            </a:r>
            <a:r>
              <a:rPr dirty="0"/>
              <a:t>” in regards to </a:t>
            </a:r>
            <a:r>
              <a:rPr dirty="0" err="1"/>
              <a:t>HathiTrust</a:t>
            </a:r>
            <a:r>
              <a:rPr dirty="0"/>
              <a:t> should be “faculty,” authorize Athena to use </a:t>
            </a:r>
            <a:r>
              <a:rPr dirty="0" err="1"/>
              <a:t>HathiTrust</a:t>
            </a:r>
            <a:endParaRPr dirty="0"/>
          </a:p>
          <a:p>
            <a:pPr marL="914400" lvl="1" indent="-228600">
              <a:buChar char="-"/>
            </a:pPr>
            <a:r>
              <a:rPr dirty="0"/>
              <a:t>At UR, Adam is considered staff; so his “</a:t>
            </a:r>
            <a:r>
              <a:rPr dirty="0" err="1"/>
              <a:t>ScopedAffilition</a:t>
            </a:r>
            <a:r>
              <a:rPr dirty="0"/>
              <a:t>” in regards to </a:t>
            </a:r>
            <a:r>
              <a:rPr dirty="0" err="1"/>
              <a:t>HathiTrust</a:t>
            </a:r>
            <a:r>
              <a:rPr dirty="0"/>
              <a:t> should be “staff,” not authorize Adam To use </a:t>
            </a:r>
            <a:r>
              <a:rPr dirty="0" err="1"/>
              <a:t>HathiTrust</a:t>
            </a:r>
            <a:r>
              <a:rPr dirty="0"/>
              <a:t> (block access)</a:t>
            </a:r>
          </a:p>
        </p:txBody>
      </p:sp>
    </p:spTree>
    <p:extLst>
      <p:ext uri="{BB962C8B-B14F-4D97-AF65-F5344CB8AC3E}">
        <p14:creationId xmlns:p14="http://schemas.microsoft.com/office/powerpoint/2010/main" val="263237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headEnd type="none" w="med" len="med"/>
            <a:tailEnd type="none" w="med" len="med"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</p:spPr>
        <p:txBody>
          <a:bodyPr lIns="91425" tIns="91425" rIns="91425" bIns="91425" anchor="t"/>
          <a:lstStyle>
            <a:lvl1pPr lvl="0">
              <a:defRPr/>
            </a:lvl1pPr>
          </a:lstStyle>
          <a:p>
            <a:pPr marL="457200" lvl="0" indent="-228600">
              <a:buChar char="-"/>
            </a:pPr>
            <a:r>
              <a:t>Diagram template adapted from UFL:  http://identity.it.ufl.edu/technical/shibboleth-docs/data-flow/</a:t>
            </a:r>
          </a:p>
        </p:txBody>
      </p:sp>
    </p:spTree>
    <p:extLst>
      <p:ext uri="{BB962C8B-B14F-4D97-AF65-F5344CB8AC3E}">
        <p14:creationId xmlns:p14="http://schemas.microsoft.com/office/powerpoint/2010/main" val="2825334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headEnd type="none" w="med" len="med"/>
            <a:tailEnd type="none" w="med" len="med"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</p:spPr>
        <p:txBody>
          <a:bodyPr lIns="91425" tIns="91425" rIns="91425" bIns="91425" anchor="t"/>
          <a:lstStyle>
            <a:lvl1pPr lvl="0">
              <a:defRPr/>
            </a:lvl1pPr>
          </a:lstStyle>
          <a:p>
            <a:pPr marL="457200" lvl="0" indent="-228600">
              <a:buChar char="-"/>
            </a:pPr>
            <a:r>
              <a:t>Diagram template adapted from UFL:  http://identity.it.ufl.edu/technical/shibboleth-docs/data-flow/</a:t>
            </a:r>
          </a:p>
        </p:txBody>
      </p:sp>
    </p:spTree>
    <p:extLst>
      <p:ext uri="{BB962C8B-B14F-4D97-AF65-F5344CB8AC3E}">
        <p14:creationId xmlns:p14="http://schemas.microsoft.com/office/powerpoint/2010/main" val="4176405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headEnd type="none" w="med" len="med"/>
            <a:tailEnd type="none" w="med" len="med"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</p:spPr>
        <p:txBody>
          <a:bodyPr lIns="91425" tIns="91425" rIns="91425" bIns="91425" anchor="t"/>
          <a:lstStyle>
            <a:lvl1pPr lvl="0">
              <a:defRPr/>
            </a:lvl1pPr>
          </a:lstStyle>
          <a:p>
            <a:pPr marL="457200" lvl="0" indent="-228600">
              <a:buChar char="-"/>
            </a:pPr>
            <a:r>
              <a:t>Diagram template adapted from UFL:  http://identity.it.ufl.edu/technical/shibboleth-docs/data-flow/</a:t>
            </a:r>
          </a:p>
        </p:txBody>
      </p:sp>
    </p:spTree>
    <p:extLst>
      <p:ext uri="{BB962C8B-B14F-4D97-AF65-F5344CB8AC3E}">
        <p14:creationId xmlns:p14="http://schemas.microsoft.com/office/powerpoint/2010/main" val="327485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A7D28-92F2-4320-9B13-500BB557DB3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9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headEnd type="none" w="med" len="med"/>
            <a:tailEnd type="none" w="med" len="med"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</p:spPr>
        <p:txBody>
          <a:bodyPr lIns="91425" tIns="91425" rIns="91425" bIns="91425" anchor="t"/>
          <a:lstStyle>
            <a:lvl1pPr lvl="0">
              <a:defRPr/>
            </a:lvl1pPr>
          </a:lstStyle>
          <a:p>
            <a:pPr marL="457200" lvl="0" indent="-228600">
              <a:buChar char="-"/>
            </a:pPr>
            <a:r>
              <a:t>Diagram template adapted from UFL:  http://identity.it.ufl.edu/technical/shibboleth-docs/data-flow/</a:t>
            </a:r>
          </a:p>
        </p:txBody>
      </p:sp>
    </p:spTree>
    <p:extLst>
      <p:ext uri="{BB962C8B-B14F-4D97-AF65-F5344CB8AC3E}">
        <p14:creationId xmlns:p14="http://schemas.microsoft.com/office/powerpoint/2010/main" val="3449932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945B-F8B9-4C88-878E-850398B866D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3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headEnd type="none" w="med" len="med"/>
            <a:tailEnd type="none" w="med" len="med"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</p:spPr>
        <p:txBody>
          <a:bodyPr lIns="91425" tIns="91425" rIns="91425" bIns="91425" anchor="t"/>
          <a:lstStyle>
            <a:lvl1pPr lvl="0">
              <a:defRPr/>
            </a:lvl1pPr>
          </a:lstStyle>
          <a:p>
            <a:pPr marL="457200" lvl="0" indent="-228600">
              <a:buChar char="-"/>
            </a:pPr>
            <a:r>
              <a:t>Diagram template adapted from UFL:  http://identity.it.ufl.edu/technical/shibboleth-docs/data-flow/</a:t>
            </a:r>
          </a:p>
        </p:txBody>
      </p:sp>
    </p:spTree>
    <p:extLst>
      <p:ext uri="{BB962C8B-B14F-4D97-AF65-F5344CB8AC3E}">
        <p14:creationId xmlns:p14="http://schemas.microsoft.com/office/powerpoint/2010/main" val="1583651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publishers and database vendors are not members of InCommon Federation</a:t>
            </a:r>
          </a:p>
          <a:p>
            <a:r>
              <a:rPr lang="en-US" dirty="0"/>
              <a:t>Ergo, they don’t have </a:t>
            </a:r>
            <a:r>
              <a:rPr lang="en-US" dirty="0" err="1"/>
              <a:t>EntityIDs</a:t>
            </a:r>
            <a:r>
              <a:rPr lang="en-US" dirty="0"/>
              <a:t> and can’t be SPs.</a:t>
            </a:r>
          </a:p>
          <a:p>
            <a:r>
              <a:rPr lang="en-US" dirty="0"/>
              <a:t>IP authentication widely used</a:t>
            </a:r>
          </a:p>
          <a:p>
            <a:r>
              <a:rPr lang="en-US" dirty="0"/>
              <a:t>What’s an </a:t>
            </a:r>
            <a:r>
              <a:rPr lang="en-US" dirty="0" err="1"/>
              <a:t>eResouces</a:t>
            </a:r>
            <a:r>
              <a:rPr lang="en-US" dirty="0"/>
              <a:t> Librarian to do?</a:t>
            </a:r>
          </a:p>
          <a:p>
            <a:r>
              <a:rPr lang="en-US" dirty="0" err="1"/>
              <a:t>Shibbolize</a:t>
            </a:r>
            <a:r>
              <a:rPr lang="en-US" dirty="0"/>
              <a:t> </a:t>
            </a:r>
            <a:r>
              <a:rPr lang="en-US" dirty="0" err="1"/>
              <a:t>Ezproxy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945B-F8B9-4C88-878E-850398B866D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7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</a:t>
            </a:r>
            <a:r>
              <a:rPr lang="en-US" baseline="0" dirty="0"/>
              <a:t> are great guides on Internet2.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Register EZproxy as a SP Entity on your campus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up attributes will be released to EZproxy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the roles that are authorized to use the service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code to EZproxy </a:t>
            </a:r>
            <a:r>
              <a:rPr lang="en-US" dirty="0" err="1"/>
              <a:t>config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Modify </a:t>
            </a:r>
            <a:r>
              <a:rPr lang="en-US" dirty="0" err="1"/>
              <a:t>startingpoint</a:t>
            </a:r>
            <a:r>
              <a:rPr lang="en-US" dirty="0"/>
              <a:t> URLs </a:t>
            </a:r>
          </a:p>
          <a:p>
            <a:endParaRPr lang="en-US" baseline="0" dirty="0"/>
          </a:p>
          <a:p>
            <a:r>
              <a:rPr lang="en-US" baseline="0" dirty="0"/>
              <a:t>I chose not to implement </a:t>
            </a:r>
            <a:r>
              <a:rPr lang="en-US" baseline="0" dirty="0" err="1"/>
              <a:t>WAYFless</a:t>
            </a:r>
            <a:r>
              <a:rPr lang="en-US" baseline="0" dirty="0"/>
              <a:t> URLs. They would be similar to EZproxy starting point URLs. They would bypass the WAYF menus.</a:t>
            </a:r>
          </a:p>
          <a:p>
            <a:r>
              <a:rPr lang="en-US" baseline="0" dirty="0"/>
              <a:t>From my perspective, they do not eliminate the need to maintain EZproxy configurations.</a:t>
            </a:r>
          </a:p>
          <a:p>
            <a:r>
              <a:rPr lang="en-US" baseline="0" dirty="0"/>
              <a:t>Many library vendors do not participate in the </a:t>
            </a:r>
            <a:r>
              <a:rPr lang="en-US" baseline="0" dirty="0" err="1"/>
              <a:t>InCommon</a:t>
            </a:r>
            <a:r>
              <a:rPr lang="en-US" baseline="0" dirty="0"/>
              <a:t> Federation.</a:t>
            </a:r>
          </a:p>
          <a:p>
            <a:r>
              <a:rPr lang="en-US" baseline="0" dirty="0"/>
              <a:t>Links from the </a:t>
            </a:r>
            <a:r>
              <a:rPr lang="en-US" baseline="0" dirty="0" err="1"/>
              <a:t>Shibb</a:t>
            </a:r>
            <a:r>
              <a:rPr lang="en-US" baseline="0" dirty="0"/>
              <a:t> authorized site would not necessarily go to </a:t>
            </a:r>
            <a:r>
              <a:rPr lang="en-US" baseline="0" dirty="0" err="1"/>
              <a:t>shibb</a:t>
            </a:r>
            <a:r>
              <a:rPr lang="en-US" baseline="0" dirty="0"/>
              <a:t> sites, so authentication would drop.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A7D28-92F2-4320-9B13-500BB557DB3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945B-F8B9-4C88-878E-850398B866D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4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www.incommon.org</a:t>
            </a:r>
            <a:r>
              <a:rPr lang="en-US" dirty="0"/>
              <a:t>/library/docs/</a:t>
            </a:r>
            <a:r>
              <a:rPr lang="en-US" dirty="0" err="1"/>
              <a:t>Best_Practices.pdf</a:t>
            </a:r>
            <a:endParaRPr lang="en-US" dirty="0"/>
          </a:p>
          <a:p>
            <a:r>
              <a:rPr lang="en-US" dirty="0" err="1"/>
              <a:t>Shib</a:t>
            </a:r>
            <a:r>
              <a:rPr lang="en-US" dirty="0"/>
              <a:t>/</a:t>
            </a:r>
            <a:r>
              <a:rPr lang="en-US" dirty="0" err="1"/>
              <a:t>EZProxy</a:t>
            </a:r>
            <a:r>
              <a:rPr lang="en-US" baseline="0" dirty="0"/>
              <a:t> Hybrid compliance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945B-F8B9-4C88-878E-850398B866D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489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Libraries (why not just campus IT?)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who should have access and who should NOT have access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 vendors who can be SPs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Imagine nifty things that shibboleth could do for 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945B-F8B9-4C88-878E-850398B866D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089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headEnd type="none" w="med" len="med"/>
            <a:tailEnd type="none" w="med" len="med"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</p:spPr>
        <p:txBody>
          <a:bodyPr lIns="91425" tIns="91425" rIns="91425" bIns="91425" anchor="t"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477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headEnd type="none" w="med" len="med"/>
            <a:tailEnd type="none" w="med" len="med"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</p:spPr>
        <p:txBody>
          <a:bodyPr lIns="91425" tIns="91425" rIns="91425" bIns="91425" anchor="t"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1642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A7D28-92F2-4320-9B13-500BB557DB3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456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headEnd type="none" w="med" len="med"/>
            <a:tailEnd type="none" w="med" len="med"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</p:spPr>
        <p:txBody>
          <a:bodyPr lIns="91425" tIns="91425" rIns="91425" bIns="91425" anchor="t"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5503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serve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 campus IT advisory group.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the faculty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 committee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reported wide-spread frustrations with using EZproxy.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complained that they routinely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log in to VPN,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links in emails and RSS feeds and on the open web,…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A7D28-92F2-4320-9B13-500BB557DB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86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3945B-F8B9-4C88-878E-850398B866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7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headEnd type="none" w="med" len="med"/>
            <a:tailEnd type="none" w="med" len="med"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</p:spPr>
        <p:txBody>
          <a:bodyPr lIns="91425" tIns="91425" rIns="91425" bIns="91425" anchor="t"/>
          <a:lstStyle>
            <a:lvl1pPr lvl="0">
              <a:defRPr/>
            </a:lvl1pPr>
          </a:lstStyle>
          <a:p>
            <a:pPr marL="457200" lvl="0" indent="-228600"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7347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headEnd type="none" w="med" len="med"/>
            <a:tailEnd type="none" w="med" len="med"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</p:spPr>
        <p:txBody>
          <a:bodyPr lIns="91425" tIns="91425" rIns="91425" bIns="91425" anchor="t"/>
          <a:lstStyle>
            <a:lvl1pPr lvl="0">
              <a:defRPr/>
            </a:lvl1pPr>
          </a:lstStyle>
          <a:p>
            <a:pPr marL="457200" lvl="0" indent="-228600">
              <a:buChar char="-"/>
            </a:pPr>
            <a:r>
              <a:rPr dirty="0"/>
              <a:t>Slide to show two various “business cases” for Shibboleth integration</a:t>
            </a:r>
          </a:p>
          <a:p>
            <a:pPr marL="457200" lvl="0" indent="-228600">
              <a:buChar char="-"/>
            </a:pPr>
            <a:r>
              <a:rPr dirty="0"/>
              <a:t>Lynda</a:t>
            </a:r>
          </a:p>
          <a:p>
            <a:pPr marL="914400" lvl="1" indent="-228600">
              <a:buChar char="-"/>
            </a:pPr>
            <a:r>
              <a:rPr lang="en-US" dirty="0"/>
              <a:t>Reasons</a:t>
            </a:r>
          </a:p>
          <a:p>
            <a:pPr marL="1371600" lvl="2" indent="-228600">
              <a:buChar char="-"/>
            </a:pPr>
            <a:r>
              <a:rPr dirty="0"/>
              <a:t>Previously logged in via IP in “seat-model;” which went away and site-license required login regardless of location. (Think B24x7)</a:t>
            </a:r>
          </a:p>
          <a:p>
            <a:pPr marL="1371600" lvl="2" indent="-228600">
              <a:buChar char="-"/>
            </a:pPr>
            <a:r>
              <a:rPr dirty="0"/>
              <a:t>Anon: couldn’t tell who was using it, but the art folks were paying the bulk of the cost in cost-sharing (though we suspected use was widespread)</a:t>
            </a:r>
          </a:p>
          <a:p>
            <a:pPr marL="1371600" lvl="2" indent="-228600">
              <a:buChar char="-"/>
            </a:pPr>
            <a:r>
              <a:rPr dirty="0"/>
              <a:t>Other campus services (outside the library) were using Shibboleth (Course Management Software/Gmail)</a:t>
            </a:r>
          </a:p>
          <a:p>
            <a:pPr marL="1371600" lvl="2" indent="-228600">
              <a:buChar char="-"/>
            </a:pPr>
            <a:r>
              <a:rPr dirty="0"/>
              <a:t>Logged In:  Know who is using it (generally reported in aggregate), allows users to track their own progress (as well as super-users tracking progress of “students” or staff)</a:t>
            </a:r>
            <a:endParaRPr lang="en-US" dirty="0"/>
          </a:p>
          <a:p>
            <a:pPr marL="914400" lvl="1" indent="-228600">
              <a:buChar char="-"/>
            </a:pPr>
            <a:r>
              <a:rPr lang="en-US" dirty="0"/>
              <a:t>Bonus</a:t>
            </a:r>
          </a:p>
          <a:p>
            <a:pPr marL="1371600" lvl="2" indent="-228600">
              <a:buChar char="-"/>
            </a:pPr>
            <a:r>
              <a:rPr lang="en-US" dirty="0"/>
              <a:t>High</a:t>
            </a:r>
            <a:r>
              <a:rPr lang="en-US" baseline="0" dirty="0"/>
              <a:t> Demand Resource; no longer anon users</a:t>
            </a:r>
          </a:p>
          <a:p>
            <a:pPr marL="1371600" lvl="2" indent="-228600">
              <a:buChar char="-"/>
            </a:pPr>
            <a:r>
              <a:rPr lang="en-US" baseline="0" dirty="0"/>
              <a:t>Smoother login process (campus uses </a:t>
            </a:r>
            <a:r>
              <a:rPr lang="en-US" baseline="0" dirty="0" err="1"/>
              <a:t>Shibb</a:t>
            </a:r>
            <a:r>
              <a:rPr lang="en-US" baseline="0" dirty="0"/>
              <a:t> for mail and LMS)</a:t>
            </a:r>
          </a:p>
          <a:p>
            <a:pPr marL="1371600" lvl="2" indent="-228600">
              <a:buChar char="-"/>
            </a:pPr>
            <a:r>
              <a:rPr lang="en-US" baseline="0" dirty="0"/>
              <a:t>Individuals can track and save their progress in long courses</a:t>
            </a:r>
          </a:p>
          <a:p>
            <a:pPr marL="1371600" lvl="2" indent="-228600">
              <a:buChar char="-"/>
            </a:pPr>
            <a:r>
              <a:rPr lang="en-US" baseline="0" dirty="0"/>
              <a:t>Integration with course assignments (power users)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4733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headEnd type="none" w="med" len="med"/>
            <a:tailEnd type="none" w="med" len="med"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</p:spPr>
        <p:txBody>
          <a:bodyPr lIns="91425" tIns="91425" rIns="91425" bIns="91425" anchor="t"/>
          <a:lstStyle>
            <a:lvl1pPr lvl="0">
              <a:defRPr/>
            </a:lvl1pPr>
          </a:lstStyle>
          <a:p>
            <a:pPr marL="457200" lvl="0" indent="-228600">
              <a:buChar char="-"/>
            </a:pPr>
            <a:r>
              <a:rPr lang="en-US" dirty="0" err="1"/>
              <a:t>HathiTrust</a:t>
            </a:r>
            <a:endParaRPr dirty="0"/>
          </a:p>
          <a:p>
            <a:pPr marL="914400" lvl="1" indent="-228600">
              <a:buChar char="-"/>
            </a:pPr>
            <a:r>
              <a:rPr lang="en-US" dirty="0"/>
              <a:t>Reasons</a:t>
            </a:r>
          </a:p>
          <a:p>
            <a:pPr marL="1371600" lvl="2" indent="-228600"/>
            <a:r>
              <a:rPr lang="en-US" dirty="0" err="1"/>
              <a:t>HathiTrust</a:t>
            </a:r>
            <a:r>
              <a:rPr lang="en-US" dirty="0"/>
              <a:t> – not completely Open Access</a:t>
            </a:r>
          </a:p>
          <a:p>
            <a:pPr marL="1371600" lvl="2" indent="-228600"/>
            <a:r>
              <a:rPr lang="en-US" dirty="0"/>
              <a:t>Membership Requirements:</a:t>
            </a:r>
          </a:p>
          <a:p>
            <a:pPr marL="1371600" lvl="2" indent="-228600"/>
            <a:r>
              <a:rPr lang="en-US" dirty="0"/>
              <a:t>Academic and research institutions</a:t>
            </a:r>
          </a:p>
          <a:p>
            <a:pPr marL="1371600" lvl="2" indent="-228600"/>
            <a:r>
              <a:rPr lang="en-US" dirty="0"/>
              <a:t>Submission of information about print holdings.</a:t>
            </a:r>
          </a:p>
          <a:p>
            <a:pPr marL="1371600" lvl="2" indent="-228600"/>
            <a:r>
              <a:rPr lang="en-US" dirty="0"/>
              <a:t>$$ Fee</a:t>
            </a:r>
          </a:p>
          <a:p>
            <a:pPr marL="1371600" lvl="2" indent="-228600"/>
            <a:r>
              <a:rPr lang="en-US" dirty="0"/>
              <a:t>Shibboleth</a:t>
            </a:r>
          </a:p>
          <a:p>
            <a:pPr lvl="0">
              <a:buNone/>
            </a:pPr>
            <a:r>
              <a:rPr lang="en-US" dirty="0"/>
              <a:t>102 partner institutions listed on the </a:t>
            </a:r>
            <a:r>
              <a:rPr lang="en-US" u="sng" dirty="0">
                <a:solidFill>
                  <a:schemeClr val="hlink"/>
                </a:solidFill>
                <a:hlinkClick r:id="" action="ppaction://noaction"/>
              </a:rPr>
              <a:t>Community page</a:t>
            </a:r>
            <a:r>
              <a:rPr lang="en-US" dirty="0"/>
              <a:t> - colleges, universities, and 3 consortia</a:t>
            </a:r>
          </a:p>
          <a:p>
            <a:pPr lvl="0">
              <a:buNone/>
            </a:pPr>
            <a:r>
              <a:rPr lang="en-US" dirty="0"/>
              <a:t>Academic and research institutions.</a:t>
            </a:r>
          </a:p>
        </p:txBody>
      </p:sp>
    </p:spTree>
    <p:extLst>
      <p:ext uri="{BB962C8B-B14F-4D97-AF65-F5344CB8AC3E}">
        <p14:creationId xmlns:p14="http://schemas.microsoft.com/office/powerpoint/2010/main" val="427777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headEnd type="none" w="med" len="med"/>
            <a:tailEnd type="none" w="med" len="med"/>
          </a:ln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</p:spPr>
        <p:txBody>
          <a:bodyPr lIns="91425" tIns="91425" rIns="91425" bIns="91425" anchor="t"/>
          <a:lstStyle>
            <a:lvl1pPr lvl="0">
              <a:defRPr/>
            </a:lvl1pPr>
          </a:lstStyle>
          <a:p>
            <a:pPr marL="457200" lvl="0" indent="-228600"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121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76526"/>
            <a:ext cx="6858000" cy="1466850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12734" y="-119258"/>
            <a:ext cx="9369468" cy="129083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345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996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8337" y="-144380"/>
            <a:ext cx="4491790" cy="7154779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4084" y="674048"/>
            <a:ext cx="4170948" cy="393003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54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50070"/>
            <a:ext cx="3886200" cy="5354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50070"/>
            <a:ext cx="3886200" cy="5354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7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609" y="185990"/>
            <a:ext cx="7886700" cy="5460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920607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1" y="1678530"/>
            <a:ext cx="3868340" cy="4853185"/>
          </a:xfrm>
        </p:spPr>
        <p:txBody>
          <a:bodyPr/>
          <a:lstStyle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920607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1744518"/>
            <a:ext cx="3887391" cy="48208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264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9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52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</p:spPr>
        <p:txBody>
          <a:bodyPr lIns="91425" tIns="91425" rIns="91425" bIns="91425" anchor="b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3557016" y="1600203"/>
            <a:ext cx="5129784" cy="4967599"/>
          </a:xfrm>
          <a:prstGeom prst="rect">
            <a:avLst/>
          </a:prstGeom>
          <a:noFill/>
        </p:spPr>
        <p:txBody>
          <a:bodyPr lIns="91425" tIns="91425" rIns="91425" bIns="91425" anchor="t"/>
          <a:lstStyle>
            <a:lvl1pPr lvl="0"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86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63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1000" contrast="8000"/>
                    </a14:imgEffect>
                  </a14:imgLayer>
                </a14:imgProps>
              </a:ext>
            </a:extLst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37786" y="-100208"/>
            <a:ext cx="9369468" cy="10822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93508"/>
            <a:ext cx="7886700" cy="5354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025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5" r:id="rId8"/>
  </p:sldLayoutIdLst>
  <p:txStyles>
    <p:titleStyle>
      <a:lvl1pPr marL="400050" indent="-112713"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FFFF00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4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37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1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7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0" Type="http://schemas.openxmlformats.org/officeDocument/2006/relationships/image" Target="../media/image60.png"/><Relationship Id="rId4" Type="http://schemas.openxmlformats.org/officeDocument/2006/relationships/image" Target="../media/image1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microsoft.com/office/2007/relationships/hdphoto" Target="../media/hdphoto3.wdp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hyperlink" Target="http://www.sciencedirect.com/science/article/pii/S030881460901138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externallogin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9.png"/><Relationship Id="rId4" Type="http://schemas.openxmlformats.org/officeDocument/2006/relationships/hyperlink" Target="http://www.sciencedirect.com/science/article/pii/S0308814609011388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8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paces.internet2.edu/DISPLAY/INCLIBRARY/REGISTRYOFRESOURCES" TargetMode="External"/><Relationship Id="rId2" Type="http://schemas.openxmlformats.org/officeDocument/2006/relationships/hyperlink" Target="https://spaces.internet2.edu/display/inclibrary/targetresourc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paces.internet2.edu/display/inclibrary/Best+Practice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common.org/federation/attributesummary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3.wdp"/><Relationship Id="rId7" Type="http://schemas.openxmlformats.org/officeDocument/2006/relationships/hyperlink" Target="https://www.samltool.com/generic_sso_res.ph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ezproxy.ucf.edu/login&amp;url=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ncommon.org/library/docs/Shibboleth_EZproxy_implement.pd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support.proquest.com/apex/homepage?id=kA0400000004JLgCAM&amp;l=en_US" TargetMode="External"/><Relationship Id="rId13" Type="http://schemas.openxmlformats.org/officeDocument/2006/relationships/hyperlink" Target="https://muse.jhu.edu/about/faq.html#access" TargetMode="External"/><Relationship Id="rId3" Type="http://schemas.openxmlformats.org/officeDocument/2006/relationships/hyperlink" Target="https://spaces.internet2.edu/display/inclibrary/RegistryOfResources" TargetMode="External"/><Relationship Id="rId7" Type="http://schemas.openxmlformats.org/officeDocument/2006/relationships/hyperlink" Target="http://support.ebsco.com/knowledge_base/detail.php?id=3321" TargetMode="External"/><Relationship Id="rId12" Type="http://schemas.openxmlformats.org/officeDocument/2006/relationships/hyperlink" Target="http://ovidsupport.custhelp.com/app/answers/detail/a_id/4869/~/activate-shibboleth-authentication-for-your-ovid-account" TargetMode="External"/><Relationship Id="rId2" Type="http://schemas.openxmlformats.org/officeDocument/2006/relationships/hyperlink" Target="https://www.incommon.org/library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oclc.org/support/services/ezproxy/documentation/usr/shibboleth.en.html" TargetMode="External"/><Relationship Id="rId11" Type="http://schemas.openxmlformats.org/officeDocument/2006/relationships/hyperlink" Target="https://www.elsevier.com/solutions/scopus/support/federated-authentication-through-saml" TargetMode="External"/><Relationship Id="rId5" Type="http://schemas.openxmlformats.org/officeDocument/2006/relationships/hyperlink" Target="https://www.incommon.org/library/docs/Shibboleth_EZproxy_implement.pdf" TargetMode="External"/><Relationship Id="rId10" Type="http://schemas.openxmlformats.org/officeDocument/2006/relationships/hyperlink" Target="http://librarians.acm.org/authentication-access#anchor3" TargetMode="External"/><Relationship Id="rId4" Type="http://schemas.openxmlformats.org/officeDocument/2006/relationships/hyperlink" Target="http://www.incommon.org/shibtraining" TargetMode="External"/><Relationship Id="rId9" Type="http://schemas.openxmlformats.org/officeDocument/2006/relationships/hyperlink" Target="http://about.jstor.org/jstor-help-support/admin-support#396004" TargetMode="External"/><Relationship Id="rId14" Type="http://schemas.openxmlformats.org/officeDocument/2006/relationships/hyperlink" Target="http://ip-science.thomsonreuters.com/info/shibbolethsetup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ecurity_Assertion_Markup_Languag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6.png"/><Relationship Id="rId5" Type="http://schemas.openxmlformats.org/officeDocument/2006/relationships/image" Target="../media/image6.jpeg"/><Relationship Id="rId10" Type="http://schemas.openxmlformats.org/officeDocument/2006/relationships/image" Target="../media/image15.png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Saml2-browser-sso-redirect-post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microsoft.com/office/2007/relationships/hdphoto" Target="../media/hdphoto3.wdp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9.pn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gif"/><Relationship Id="rId18" Type="http://schemas.openxmlformats.org/officeDocument/2006/relationships/image" Target="../media/image42.jpeg"/><Relationship Id="rId3" Type="http://schemas.microsoft.com/office/2007/relationships/hdphoto" Target="../media/hdphoto3.wdp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29.png"/><Relationship Id="rId2" Type="http://schemas.openxmlformats.org/officeDocument/2006/relationships/image" Target="../media/image30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9.pn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>
            <a:lvl1pPr lvl="0">
              <a:defRPr/>
            </a:lvl1pPr>
          </a:lstStyle>
          <a:p>
            <a:pPr lvl="0"/>
            <a:r>
              <a:rPr lang="en-US" dirty="0"/>
              <a:t>How I Learned to Stop Worrying and Implement Single-Sign On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solidFill>
            <a:schemeClr val="bg2">
              <a:lumMod val="25000"/>
            </a:schemeClr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Dr. </a:t>
            </a:r>
            <a:r>
              <a:rPr lang="en-US" dirty="0" err="1"/>
              <a:t>Shibblelove</a:t>
            </a:r>
            <a:r>
              <a:rPr lang="en-US" dirty="0"/>
              <a:t> 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5814" y="3719638"/>
            <a:ext cx="7267073" cy="4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>
            <a:lvl1pPr lvl="0">
              <a:defRPr/>
            </a:lvl1pPr>
          </a:lstStyle>
          <a:p>
            <a:pPr lvl="0" algn="ctr">
              <a:buNone/>
            </a:pPr>
            <a:r>
              <a:rPr dirty="0">
                <a:latin typeface="Candara" panose="020E0502030303020204" pitchFamily="34" charset="0"/>
              </a:rPr>
              <a:t>LITA Forum | Minneapolis, MN | 12-15 November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189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defTabSz="814388">
              <a:tabLst>
                <a:tab pos="8686800" algn="r"/>
              </a:tabLst>
            </a:pPr>
            <a:r>
              <a:rPr lang="en-US" dirty="0">
                <a:latin typeface="Candara" panose="020E0502030303020204" pitchFamily="34" charset="0"/>
              </a:rPr>
              <a:t>Athena </a:t>
            </a:r>
            <a:r>
              <a:rPr lang="en-US" dirty="0" err="1">
                <a:latin typeface="Candara" panose="020E0502030303020204" pitchFamily="34" charset="0"/>
              </a:rPr>
              <a:t>Hoeppner</a:t>
            </a:r>
            <a:r>
              <a:rPr lang="en-US" dirty="0">
                <a:latin typeface="Candara" panose="020E0502030303020204" pitchFamily="34" charset="0"/>
              </a:rPr>
              <a:t> 	 Adam </a:t>
            </a:r>
            <a:r>
              <a:rPr lang="en-US" dirty="0" err="1">
                <a:latin typeface="Candara" panose="020E0502030303020204" pitchFamily="34" charset="0"/>
              </a:rPr>
              <a:t>Traub</a:t>
            </a:r>
            <a:endParaRPr lang="en-US" dirty="0">
              <a:latin typeface="Candara" panose="020E0502030303020204" pitchFamily="34" charset="0"/>
            </a:endParaRPr>
          </a:p>
          <a:p>
            <a:pPr indent="171450" defTabSz="814388">
              <a:tabLst>
                <a:tab pos="8686800" algn="r"/>
              </a:tabLst>
            </a:pPr>
            <a:r>
              <a:rPr lang="en-US" dirty="0">
                <a:latin typeface="Candara" panose="020E0502030303020204" pitchFamily="34" charset="0"/>
              </a:rPr>
              <a:t>University of Central Florida 	</a:t>
            </a:r>
            <a:r>
              <a:rPr lang="en-US">
                <a:latin typeface="Candara" panose="020E0502030303020204" pitchFamily="34" charset="0"/>
              </a:rPr>
              <a:t>University of Rochester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6" name="Athena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73" t="5882" r="17751" b="69565"/>
          <a:stretch/>
        </p:blipFill>
        <p:spPr bwMode="auto">
          <a:xfrm flipH="1">
            <a:off x="938463" y="4483111"/>
            <a:ext cx="1371600" cy="1381434"/>
          </a:xfrm>
          <a:prstGeom prst="roundRect">
            <a:avLst>
              <a:gd name="adj" fmla="val 8594"/>
            </a:avLst>
          </a:prstGeom>
          <a:solidFill>
            <a:srgbClr val="FFFF99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73" b="95816" l="9378" r="97171">
                        <a14:foregroundMark x1="30477" y1="46695" x2="36783" y2="64948"/>
                        <a14:foregroundMark x1="46726" y1="45543" x2="54082" y2="47059"/>
                        <a14:foregroundMark x1="39369" y1="45907" x2="53274" y2="93693"/>
                        <a14:foregroundMark x1="62732" y1="58096" x2="68068" y2="71073"/>
                        <a14:foregroundMark x1="68310" y1="69739" x2="94665" y2="80594"/>
                        <a14:foregroundMark x1="94665" y1="81322" x2="97251" y2="90661"/>
                        <a14:foregroundMark x1="42361" y1="72589" x2="18027" y2="84961"/>
                        <a14:foregroundMark x1="63945" y1="68163" x2="50040" y2="78836"/>
                        <a14:foregroundMark x1="19240" y1="86295" x2="14470" y2="95816"/>
                        <a14:foregroundMark x1="16734" y1="94845" x2="97009" y2="90843"/>
                        <a14:foregroundMark x1="42603" y1="22680" x2="57882" y2="25531"/>
                        <a14:foregroundMark x1="58610" y1="26258" x2="72352" y2="46452"/>
                        <a14:foregroundMark x1="27405" y1="44391" x2="24333" y2="38084"/>
                        <a14:foregroundMark x1="24818" y1="38084" x2="34519" y2="25713"/>
                        <a14:foregroundMark x1="26920" y1="43602" x2="28375" y2="50273"/>
                        <a14:foregroundMark x1="27890" y1="43238" x2="56103" y2="35415"/>
                        <a14:foregroundMark x1="18027" y1="85143" x2="14470" y2="9332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2" t="20537" r="14464" b="15198"/>
          <a:stretch/>
        </p:blipFill>
        <p:spPr>
          <a:xfrm>
            <a:off x="7089357" y="4492664"/>
            <a:ext cx="1368843" cy="1371881"/>
          </a:xfrm>
          <a:prstGeom prst="roundRect">
            <a:avLst>
              <a:gd name="adj" fmla="val 8594"/>
            </a:avLst>
          </a:prstGeom>
          <a:solidFill>
            <a:srgbClr val="FFFF99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pic>
        <p:nvPicPr>
          <p:cNvPr id="10" name="Shibboleth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92287" y="4127863"/>
            <a:ext cx="1954128" cy="227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19442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and Service Examples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2945" y="3658691"/>
            <a:ext cx="2878394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algn="ctr"/>
            <a:r>
              <a:rPr lang="en-US" dirty="0"/>
              <a:t>ID Providers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IdPs</a:t>
            </a:r>
            <a:r>
              <a:rPr lang="en-US" dirty="0"/>
              <a:t>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32945" y="5488168"/>
            <a:ext cx="2878394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EntityIDs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Unique Identifiers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95327" y="3384453"/>
            <a:ext cx="1385592" cy="1482988"/>
            <a:chOff x="3328220" y="2682813"/>
            <a:chExt cx="1543391" cy="1792654"/>
          </a:xfrm>
        </p:grpSpPr>
        <p:sp>
          <p:nvSpPr>
            <p:cNvPr id="50" name="Rectangle 49"/>
            <p:cNvSpPr/>
            <p:nvPr/>
          </p:nvSpPr>
          <p:spPr>
            <a:xfrm>
              <a:off x="3328220" y="2682813"/>
              <a:ext cx="1543391" cy="446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cap="sm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</a:rPr>
                <a:t>UCF LDAP</a:t>
              </a:r>
              <a:endParaRPr lang="en-US" dirty="0"/>
            </a:p>
          </p:txBody>
        </p:sp>
        <p:pic>
          <p:nvPicPr>
            <p:cNvPr id="65" name="Picture 2" descr="C:\Users\Administrator\Dropbox\Work\Shibbolmethis\Image\Server.jpg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140" y="3079606"/>
              <a:ext cx="708270" cy="1395861"/>
            </a:xfrm>
            <a:prstGeom prst="rect">
              <a:avLst/>
            </a:prstGeom>
            <a:noFill/>
          </p:spPr>
        </p:pic>
      </p:grpSp>
      <p:sp>
        <p:nvSpPr>
          <p:cNvPr id="2" name="Rectangle 1"/>
          <p:cNvSpPr/>
          <p:nvPr/>
        </p:nvSpPr>
        <p:spPr>
          <a:xfrm>
            <a:off x="4080976" y="5411393"/>
            <a:ext cx="4737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https://auth.yale.edu/</a:t>
            </a:r>
            <a: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idp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/shibb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517260" y="5956625"/>
            <a:ext cx="570140" cy="674095"/>
            <a:chOff x="1282976" y="804207"/>
            <a:chExt cx="1824969" cy="2492498"/>
          </a:xfrm>
        </p:grpSpPr>
        <p:pic>
          <p:nvPicPr>
            <p:cNvPr id="55" name="Picture 2" descr="C:\Users\Administrator\Dropbox\Work\Shibbolmethis\Image\Server.jpg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976" y="804207"/>
              <a:ext cx="1264712" cy="2492498"/>
            </a:xfrm>
            <a:prstGeom prst="rect">
              <a:avLst/>
            </a:prstGeom>
            <a:noFill/>
          </p:spPr>
        </p:pic>
        <p:sp>
          <p:nvSpPr>
            <p:cNvPr id="58" name="Oval 57"/>
            <p:cNvSpPr/>
            <p:nvPr/>
          </p:nvSpPr>
          <p:spPr>
            <a:xfrm>
              <a:off x="1949954" y="1940854"/>
              <a:ext cx="1038538" cy="10700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9477" y="1895920"/>
              <a:ext cx="1208468" cy="1159887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3547690" y="5239186"/>
            <a:ext cx="420552" cy="554083"/>
            <a:chOff x="4752261" y="2816400"/>
            <a:chExt cx="1702027" cy="2492498"/>
          </a:xfrm>
        </p:grpSpPr>
        <p:pic>
          <p:nvPicPr>
            <p:cNvPr id="73" name="Picture 2" descr="C:\Users\Administrator\Dropbox\Work\Shibbolmethis\Image\Server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261" y="2816400"/>
              <a:ext cx="1264712" cy="2492498"/>
            </a:xfrm>
            <a:prstGeom prst="rect">
              <a:avLst/>
            </a:prstGeom>
            <a:noFill/>
          </p:spPr>
        </p:pic>
        <p:sp>
          <p:nvSpPr>
            <p:cNvPr id="74" name="Shape 73"/>
            <p:cNvSpPr/>
            <p:nvPr/>
          </p:nvSpPr>
          <p:spPr>
            <a:xfrm>
              <a:off x="5111354" y="4031704"/>
              <a:ext cx="1342934" cy="1271430"/>
            </a:xfrm>
            <a:prstGeom prst="gear6">
              <a:avLst>
                <a:gd name="adj1" fmla="val 13554"/>
                <a:gd name="adj2" fmla="val 5358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glow rad="25400">
                <a:schemeClr val="tx1">
                  <a:lumMod val="85000"/>
                  <a:lumOff val="15000"/>
                  <a:alpha val="68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sz="14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332945" y="1802354"/>
            <a:ext cx="2882406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algn="ctr"/>
            <a:r>
              <a:rPr lang="en-US" dirty="0"/>
              <a:t>Service Providers (SPs)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80976" y="6107356"/>
            <a:ext cx="4600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http://qapub1.imodules.com/</a:t>
            </a:r>
            <a:r>
              <a:rPr 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sp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5057348" y="3386340"/>
            <a:ext cx="2693526" cy="1458979"/>
            <a:chOff x="3152859" y="2662445"/>
            <a:chExt cx="3068997" cy="1795562"/>
          </a:xfrm>
        </p:grpSpPr>
        <p:sp>
          <p:nvSpPr>
            <p:cNvPr id="76" name="Rectangle 75"/>
            <p:cNvSpPr/>
            <p:nvPr/>
          </p:nvSpPr>
          <p:spPr>
            <a:xfrm>
              <a:off x="3152859" y="2662445"/>
              <a:ext cx="3068997" cy="454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cap="sm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</a:rPr>
                <a:t>UCF Active Directory</a:t>
              </a:r>
            </a:p>
          </p:txBody>
        </p:sp>
        <p:grpSp>
          <p:nvGrpSpPr>
            <p:cNvPr id="77" name="Group 76"/>
            <p:cNvGrpSpPr>
              <a:grpSpLocks noChangeAspect="1"/>
            </p:cNvGrpSpPr>
            <p:nvPr/>
          </p:nvGrpSpPr>
          <p:grpSpPr>
            <a:xfrm>
              <a:off x="4023331" y="3040308"/>
              <a:ext cx="966615" cy="1417699"/>
              <a:chOff x="5852549" y="2746229"/>
              <a:chExt cx="1726021" cy="2531492"/>
            </a:xfrm>
          </p:grpSpPr>
          <p:pic>
            <p:nvPicPr>
              <p:cNvPr id="79" name="Picture 2" descr="C:\Users\Administrator\Dropbox\Work\Shibbolmethis\Image\Server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2549" y="2746229"/>
                <a:ext cx="1264713" cy="2492498"/>
              </a:xfrm>
              <a:prstGeom prst="rect">
                <a:avLst/>
              </a:prstGeom>
              <a:noFill/>
            </p:spPr>
          </p:pic>
          <p:sp>
            <p:nvSpPr>
              <p:cNvPr id="80" name="Shape 79"/>
              <p:cNvSpPr/>
              <p:nvPr/>
            </p:nvSpPr>
            <p:spPr>
              <a:xfrm>
                <a:off x="6405722" y="4169294"/>
                <a:ext cx="1172848" cy="1108427"/>
              </a:xfrm>
              <a:prstGeom prst="gear6">
                <a:avLst>
                  <a:gd name="adj1" fmla="val 13554"/>
                  <a:gd name="adj2" fmla="val 5358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glow rad="25400">
                  <a:schemeClr val="tx1">
                    <a:lumMod val="85000"/>
                    <a:lumOff val="15000"/>
                    <a:alpha val="68000"/>
                  </a:scheme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endParaRPr lang="en-US" sz="1400" cap="sm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81" name="Shape 80"/>
          <p:cNvSpPr/>
          <p:nvPr/>
        </p:nvSpPr>
        <p:spPr>
          <a:xfrm>
            <a:off x="4165010" y="4294344"/>
            <a:ext cx="576466" cy="504386"/>
          </a:xfrm>
          <a:prstGeom prst="gear6">
            <a:avLst>
              <a:gd name="adj1" fmla="val 13554"/>
              <a:gd name="adj2" fmla="val 5358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glow rad="25400">
              <a:schemeClr val="tx1">
                <a:lumMod val="85000"/>
                <a:lumOff val="15000"/>
                <a:alpha val="68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endParaRPr lang="en-US" sz="1400" cap="small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62789" y="1283309"/>
            <a:ext cx="1049222" cy="1695885"/>
            <a:chOff x="3628086" y="1096622"/>
            <a:chExt cx="1071446" cy="1694547"/>
          </a:xfrm>
        </p:grpSpPr>
        <p:grpSp>
          <p:nvGrpSpPr>
            <p:cNvPr id="21" name="Group 20"/>
            <p:cNvGrpSpPr/>
            <p:nvPr/>
          </p:nvGrpSpPr>
          <p:grpSpPr>
            <a:xfrm>
              <a:off x="3791130" y="1597369"/>
              <a:ext cx="908402" cy="1193800"/>
              <a:chOff x="1282976" y="804207"/>
              <a:chExt cx="1824969" cy="2492498"/>
            </a:xfrm>
          </p:grpSpPr>
          <p:pic>
            <p:nvPicPr>
              <p:cNvPr id="22" name="Picture 2" descr="C:\Users\Administrator\Dropbox\Work\Shibbolmethis\Image\Server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2976" y="804207"/>
                <a:ext cx="1264712" cy="2492498"/>
              </a:xfrm>
              <a:prstGeom prst="rect">
                <a:avLst/>
              </a:prstGeom>
              <a:noFill/>
            </p:spPr>
          </p:pic>
          <p:sp>
            <p:nvSpPr>
              <p:cNvPr id="23" name="Oval 22"/>
              <p:cNvSpPr/>
              <p:nvPr/>
            </p:nvSpPr>
            <p:spPr>
              <a:xfrm>
                <a:off x="1949954" y="1940854"/>
                <a:ext cx="1038538" cy="1070021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9477" y="1895920"/>
                <a:ext cx="1208468" cy="1159887"/>
              </a:xfrm>
              <a:prstGeom prst="rect">
                <a:avLst/>
              </a:prstGeom>
              <a:noFill/>
              <a:effectLst/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3628086" y="1096622"/>
              <a:ext cx="1011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cap="sm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</a:rPr>
                <a:t>UCF Canvas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781816" y="1273728"/>
            <a:ext cx="937351" cy="1734006"/>
            <a:chOff x="3742327" y="1058531"/>
            <a:chExt cx="957205" cy="1732638"/>
          </a:xfrm>
        </p:grpSpPr>
        <p:grpSp>
          <p:nvGrpSpPr>
            <p:cNvPr id="52" name="Group 51"/>
            <p:cNvGrpSpPr/>
            <p:nvPr/>
          </p:nvGrpSpPr>
          <p:grpSpPr>
            <a:xfrm>
              <a:off x="3791130" y="1597369"/>
              <a:ext cx="908402" cy="1193800"/>
              <a:chOff x="1282976" y="804207"/>
              <a:chExt cx="1824969" cy="2492498"/>
            </a:xfrm>
          </p:grpSpPr>
          <p:pic>
            <p:nvPicPr>
              <p:cNvPr id="60" name="Picture 2" descr="C:\Users\Administrator\Dropbox\Work\Shibbolmethis\Image\Server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2976" y="804207"/>
                <a:ext cx="1264712" cy="2492498"/>
              </a:xfrm>
              <a:prstGeom prst="rect">
                <a:avLst/>
              </a:prstGeom>
              <a:noFill/>
            </p:spPr>
          </p:pic>
          <p:sp>
            <p:nvSpPr>
              <p:cNvPr id="61" name="Oval 60"/>
              <p:cNvSpPr/>
              <p:nvPr/>
            </p:nvSpPr>
            <p:spPr>
              <a:xfrm>
                <a:off x="1949954" y="1940854"/>
                <a:ext cx="1038538" cy="1070021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9477" y="1895920"/>
                <a:ext cx="1208468" cy="1159887"/>
              </a:xfrm>
              <a:prstGeom prst="rect">
                <a:avLst/>
              </a:prstGeom>
              <a:noFill/>
              <a:effectLst/>
            </p:spPr>
          </p:pic>
        </p:grpSp>
        <p:sp>
          <p:nvSpPr>
            <p:cNvPr id="57" name="TextBox 56"/>
            <p:cNvSpPr txBox="1"/>
            <p:nvPr/>
          </p:nvSpPr>
          <p:spPr>
            <a:xfrm>
              <a:off x="3742327" y="1058531"/>
              <a:ext cx="9084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cap="small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</a:rPr>
                <a:t>UCF HR</a:t>
              </a:r>
              <a:endParaRPr lang="en-US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656531" y="1232984"/>
            <a:ext cx="1657284" cy="1746210"/>
            <a:chOff x="3414169" y="1046337"/>
            <a:chExt cx="1692387" cy="1744832"/>
          </a:xfrm>
        </p:grpSpPr>
        <p:grpSp>
          <p:nvGrpSpPr>
            <p:cNvPr id="67" name="Group 66"/>
            <p:cNvGrpSpPr/>
            <p:nvPr/>
          </p:nvGrpSpPr>
          <p:grpSpPr>
            <a:xfrm>
              <a:off x="3791130" y="1597369"/>
              <a:ext cx="908402" cy="1193800"/>
              <a:chOff x="1282976" y="804207"/>
              <a:chExt cx="1824969" cy="2492498"/>
            </a:xfrm>
          </p:grpSpPr>
          <p:pic>
            <p:nvPicPr>
              <p:cNvPr id="69" name="Picture 2" descr="C:\Users\Administrator\Dropbox\Work\Shibbolmethis\Image\Server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2976" y="804207"/>
                <a:ext cx="1264712" cy="2492498"/>
              </a:xfrm>
              <a:prstGeom prst="rect">
                <a:avLst/>
              </a:prstGeom>
              <a:noFill/>
            </p:spPr>
          </p:pic>
          <p:sp>
            <p:nvSpPr>
              <p:cNvPr id="70" name="Oval 69"/>
              <p:cNvSpPr/>
              <p:nvPr/>
            </p:nvSpPr>
            <p:spPr>
              <a:xfrm>
                <a:off x="1949954" y="1940854"/>
                <a:ext cx="1038538" cy="1070021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9477" y="1895920"/>
                <a:ext cx="1208468" cy="1159887"/>
              </a:xfrm>
              <a:prstGeom prst="rect">
                <a:avLst/>
              </a:prstGeom>
              <a:noFill/>
              <a:effectLst/>
            </p:spPr>
          </p:pic>
        </p:grpSp>
        <p:sp>
          <p:nvSpPr>
            <p:cNvPr id="68" name="TextBox 67"/>
            <p:cNvSpPr txBox="1"/>
            <p:nvPr/>
          </p:nvSpPr>
          <p:spPr>
            <a:xfrm>
              <a:off x="3414169" y="1046337"/>
              <a:ext cx="1692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cap="sm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</a:rPr>
                <a:t>Subscription Database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765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95174" y="0"/>
            <a:ext cx="6791526" cy="6849979"/>
            <a:chOff x="1095174" y="0"/>
            <a:chExt cx="6791526" cy="68499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5174" y="866776"/>
              <a:ext cx="6791526" cy="598320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5174" y="0"/>
              <a:ext cx="6784766" cy="86677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314450" y="1504950"/>
              <a:ext cx="1428750" cy="609600"/>
            </a:xfrm>
            <a:prstGeom prst="ellipse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76550" y="1466850"/>
              <a:ext cx="1428750" cy="609600"/>
            </a:xfrm>
            <a:prstGeom prst="ellipse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 rot="998851">
            <a:off x="5693407" y="805632"/>
            <a:ext cx="2882406" cy="1938992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algn="ctr"/>
            <a:r>
              <a:rPr lang="en-US" dirty="0"/>
              <a:t>In theory, any of these SPs could authorize based on attributes from any of these IdPs</a:t>
            </a:r>
          </a:p>
        </p:txBody>
      </p:sp>
    </p:spTree>
    <p:extLst>
      <p:ext uri="{BB962C8B-B14F-4D97-AF65-F5344CB8AC3E}">
        <p14:creationId xmlns:p14="http://schemas.microsoft.com/office/powerpoint/2010/main" val="938625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lvl="0">
              <a:defRPr/>
            </a:lvl1pPr>
          </a:lstStyle>
          <a:p>
            <a:pPr lvl="0"/>
            <a:r>
              <a:rPr lang="en-US" dirty="0"/>
              <a:t>Tales of Three Shibboleth Service Providers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3888" y="3386069"/>
            <a:ext cx="7886700" cy="1500187"/>
          </a:xfrm>
        </p:spPr>
        <p:txBody>
          <a:bodyPr>
            <a:normAutofit/>
          </a:bodyPr>
          <a:lstStyle>
            <a:lvl1pPr lvl="0">
              <a:defRPr/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3076" name="Picture 4" descr="http://blogs.brown.edu/libnews/files/2013/06/hathitrust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92" t="39436" r="6760" b="5437"/>
          <a:stretch/>
        </p:blipFill>
        <p:spPr bwMode="auto">
          <a:xfrm>
            <a:off x="5298557" y="2384424"/>
            <a:ext cx="2276926" cy="2097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/>
        </p:spPr>
      </p:pic>
      <p:pic>
        <p:nvPicPr>
          <p:cNvPr id="3078" name="Picture 6" descr="http://www.thealbertalibrary.ab.ca/sites/default/files/uploads/EZProxy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20"/>
          <a:stretch/>
        </p:blipFill>
        <p:spPr bwMode="auto">
          <a:xfrm>
            <a:off x="5298557" y="4635998"/>
            <a:ext cx="2331138" cy="2026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/>
        </p:spPr>
      </p:pic>
      <p:pic>
        <p:nvPicPr>
          <p:cNvPr id="7" name="Picture 2" descr="Image result for lynda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2005" y="213341"/>
            <a:ext cx="2993395" cy="2097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54993615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lvl="0">
              <a:defRPr/>
            </a:lvl1pPr>
          </a:lstStyle>
          <a:p>
            <a:pPr lvl="0"/>
            <a:r>
              <a:rPr lang="en-US" dirty="0"/>
              <a:t>Lynda’s Tale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Previously logged in via IP</a:t>
            </a:r>
          </a:p>
          <a:p>
            <a:r>
              <a:rPr lang="en-US"/>
              <a:t>Couldn’t tell who was using it</a:t>
            </a:r>
          </a:p>
          <a:p>
            <a:r>
              <a:rPr lang="en-US"/>
              <a:t>Shibboleth already used for other campus services</a:t>
            </a:r>
          </a:p>
          <a:p>
            <a:r>
              <a:rPr lang="en-US"/>
              <a:t>Shibb login allows users to track progress</a:t>
            </a:r>
          </a:p>
          <a:p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sz="half" idx="2"/>
          </p:nvPr>
        </p:nvSpPr>
        <p:spPr/>
        <p:txBody>
          <a:bodyPr/>
          <a:lstStyle>
            <a:lvl1pPr lvl="0">
              <a:defRPr/>
            </a:lvl1pPr>
          </a:lstStyle>
          <a:p>
            <a:pPr lvl="0"/>
            <a:endParaRPr lang="en-US"/>
          </a:p>
          <a:p>
            <a:pPr lvl="0"/>
            <a:endParaRPr lang="en-US" dirty="0"/>
          </a:p>
        </p:txBody>
      </p:sp>
      <p:pic>
        <p:nvPicPr>
          <p:cNvPr id="20" name="Picture 2" descr="Image result for lynd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1126" y="1203620"/>
            <a:ext cx="3544224" cy="2483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927922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lvl="0">
              <a:defRPr/>
            </a:lvl1pPr>
          </a:lstStyle>
          <a:p>
            <a:pPr lvl="0"/>
            <a:r>
              <a:rPr lang="en-US" dirty="0" err="1"/>
              <a:t>HathiTrust’s</a:t>
            </a:r>
            <a:r>
              <a:rPr lang="en-US" dirty="0"/>
              <a:t> Tale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>
          <a:xfrm>
            <a:off x="564481" y="1150070"/>
            <a:ext cx="3886200" cy="5354425"/>
          </a:xfrm>
        </p:spPr>
        <p:txBody>
          <a:bodyPr/>
          <a:lstStyle>
            <a:lvl1pPr lvl="0">
              <a:defRPr/>
            </a:lvl1pPr>
          </a:lstStyle>
          <a:p>
            <a:pPr lvl="0"/>
            <a:endParaRPr lang="en-US"/>
          </a:p>
          <a:p>
            <a:pPr lvl="0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Membership requirements:</a:t>
            </a:r>
          </a:p>
          <a:p>
            <a:pPr lvl="1"/>
            <a:r>
              <a:rPr lang="en-US" dirty="0"/>
              <a:t>Academic and research Institution</a:t>
            </a:r>
          </a:p>
          <a:p>
            <a:pPr lvl="1"/>
            <a:r>
              <a:rPr lang="en-US" dirty="0"/>
              <a:t>Paid fee</a:t>
            </a:r>
          </a:p>
          <a:p>
            <a:pPr lvl="1"/>
            <a:r>
              <a:rPr lang="en-US" dirty="0"/>
              <a:t>Shibboleth for authentication</a:t>
            </a:r>
          </a:p>
          <a:p>
            <a:r>
              <a:rPr lang="en-US" dirty="0"/>
              <a:t>Benefits:</a:t>
            </a:r>
          </a:p>
          <a:p>
            <a:pPr lvl="1"/>
            <a:r>
              <a:rPr lang="en-US" dirty="0"/>
              <a:t>Complete PDF download</a:t>
            </a:r>
          </a:p>
          <a:p>
            <a:pPr lvl="1"/>
            <a:r>
              <a:rPr lang="en-US" dirty="0"/>
              <a:t>Access to in-copyright material if owned by university</a:t>
            </a:r>
          </a:p>
        </p:txBody>
      </p:sp>
      <p:pic>
        <p:nvPicPr>
          <p:cNvPr id="11" name="Picture 4" descr="http://blogs.brown.edu/libnews/files/2013/06/hathitrust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481" y="1119801"/>
            <a:ext cx="3886200" cy="5541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74552478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lvl="0">
              <a:defRPr/>
            </a:lvl1pPr>
          </a:lstStyle>
          <a:p>
            <a:pPr lvl="0"/>
            <a:r>
              <a:rPr lang="en-US" dirty="0" err="1"/>
              <a:t>Ezproxy’s</a:t>
            </a:r>
            <a:r>
              <a:rPr lang="en-US" dirty="0"/>
              <a:t> Prologue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628651" y="1228726"/>
            <a:ext cx="3200400" cy="5000624"/>
          </a:xfrm>
        </p:spPr>
        <p:txBody>
          <a:bodyPr>
            <a:normAutofit lnSpcReduction="10000"/>
          </a:bodyPr>
          <a:lstStyle>
            <a:lvl1pPr lvl="0">
              <a:defRPr/>
            </a:lvl1pPr>
          </a:lstStyle>
          <a:p>
            <a:pPr lvl="0"/>
            <a:r>
              <a:rPr lang="en-US" dirty="0"/>
              <a:t>IP authentication widely used by vendors</a:t>
            </a:r>
          </a:p>
          <a:p>
            <a:pPr lvl="0"/>
            <a:r>
              <a:rPr lang="en-US" dirty="0"/>
              <a:t>Existed separately from campus federated ID and single sign on</a:t>
            </a:r>
          </a:p>
          <a:p>
            <a:pPr lvl="0"/>
            <a:r>
              <a:rPr lang="en-US" dirty="0"/>
              <a:t>Familiar to users</a:t>
            </a:r>
          </a:p>
          <a:p>
            <a:pPr lvl="0"/>
            <a:r>
              <a:rPr lang="en-US" dirty="0"/>
              <a:t>Extend campus single sign-on experience for database and journal access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32" name="Picture 6" descr="http://www.thealbertalibrary.ab.ca/sites/default/files/uploads/EZProxy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5" b="1332"/>
          <a:stretch/>
        </p:blipFill>
        <p:spPr bwMode="auto">
          <a:xfrm>
            <a:off x="4004733" y="1228726"/>
            <a:ext cx="4510617" cy="3943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071284453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Relationship Building</a:t>
            </a:r>
            <a:br>
              <a:rPr lang="en-US"/>
            </a:br>
            <a:endParaRPr lang="en-US" dirty="0"/>
          </a:p>
        </p:txBody>
      </p:sp>
      <p:pic>
        <p:nvPicPr>
          <p:cNvPr id="6" name="Prof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D2CEC2"/>
              </a:clrFrom>
              <a:clrTo>
                <a:srgbClr val="D2CE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129" y="3358644"/>
            <a:ext cx="1337671" cy="33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Tguy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800" y="2671756"/>
            <a:ext cx="1335541" cy="377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Athena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48" r="11997" b="3197"/>
          <a:stretch/>
        </p:blipFill>
        <p:spPr bwMode="auto">
          <a:xfrm>
            <a:off x="7212024" y="2897600"/>
            <a:ext cx="1684836" cy="37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Callout 3"/>
          <p:cNvSpPr/>
          <p:nvPr/>
        </p:nvSpPr>
        <p:spPr>
          <a:xfrm>
            <a:off x="7212024" y="2446196"/>
            <a:ext cx="1318169" cy="451121"/>
          </a:xfrm>
          <a:prstGeom prst="wedgeEllipseCallout">
            <a:avLst>
              <a:gd name="adj1" fmla="val 20192"/>
              <a:gd name="adj2" fmla="val 92388"/>
            </a:avLst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Data!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5365203" y="2624616"/>
            <a:ext cx="1363029" cy="557895"/>
          </a:xfrm>
          <a:prstGeom prst="wedgeEllipseCallout">
            <a:avLst>
              <a:gd name="adj1" fmla="val -6641"/>
              <a:gd name="adj2" fmla="val 90062"/>
            </a:avLst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Access!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5561065" y="1756385"/>
            <a:ext cx="2059276" cy="689811"/>
          </a:xfrm>
          <a:prstGeom prst="wedgeEllipseCallout">
            <a:avLst>
              <a:gd name="adj1" fmla="val 14522"/>
              <a:gd name="adj2" fmla="val 104016"/>
            </a:avLst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Identity Management</a:t>
            </a:r>
          </a:p>
        </p:txBody>
      </p:sp>
    </p:spTree>
    <p:extLst>
      <p:ext uri="{BB962C8B-B14F-4D97-AF65-F5344CB8AC3E}">
        <p14:creationId xmlns:p14="http://schemas.microsoft.com/office/powerpoint/2010/main" val="1621342050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3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 contrast="8000"/>
                    </a14:imgEffect>
                  </a14:imgLayer>
                </a14:imgProps>
              </a:ext>
            </a:extLst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lvl="0">
              <a:defRPr/>
            </a:lvl1pPr>
          </a:lstStyle>
          <a:p>
            <a:pPr lvl="0"/>
            <a:r>
              <a:rPr lang="en-US" dirty="0"/>
              <a:t>Functional Anecdote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1356861" y="1253929"/>
            <a:ext cx="7182781" cy="5354425"/>
          </a:xfrm>
        </p:spPr>
        <p:txBody>
          <a:bodyPr>
            <a:normAutofit/>
          </a:bodyPr>
          <a:lstStyle>
            <a:lvl1pPr lvl="0">
              <a:defRPr/>
            </a:lvl1pPr>
          </a:lstStyle>
          <a:p>
            <a:pPr marL="0" indent="0">
              <a:buNone/>
            </a:pPr>
            <a:r>
              <a:rPr lang="en-US" b="1" dirty="0"/>
              <a:t>E-Res Librarian</a:t>
            </a:r>
          </a:p>
          <a:p>
            <a:pPr marL="457200" lvl="1" indent="0">
              <a:buNone/>
            </a:pPr>
            <a:r>
              <a:rPr lang="en-US" dirty="0"/>
              <a:t>Role:  Cheerleader; Project Manager; Requirements Co-Creator</a:t>
            </a:r>
          </a:p>
          <a:p>
            <a:pPr marL="0" indent="0">
              <a:buNone/>
            </a:pPr>
            <a:r>
              <a:rPr lang="en-US" b="1" dirty="0"/>
              <a:t>Library IT</a:t>
            </a:r>
          </a:p>
          <a:p>
            <a:pPr marL="457200" lvl="1" indent="0">
              <a:buNone/>
            </a:pPr>
            <a:r>
              <a:rPr lang="en-US" dirty="0"/>
              <a:t>Role:  Facilitator; Co-Creator; Internal Advisor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Central IT</a:t>
            </a:r>
          </a:p>
          <a:p>
            <a:pPr marL="457200" lvl="1" indent="0">
              <a:buNone/>
            </a:pPr>
            <a:r>
              <a:rPr lang="en-US" dirty="0"/>
              <a:t>Role:  Shibboleth Admin; Attribute Mapper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Vendor IT</a:t>
            </a:r>
          </a:p>
          <a:p>
            <a:pPr marL="457200" lvl="1" indent="0">
              <a:buNone/>
            </a:pPr>
            <a:r>
              <a:rPr lang="en-US" dirty="0"/>
              <a:t>Role:  Service Provider; External Advisor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73" b="95816" l="9378" r="97171">
                        <a14:foregroundMark x1="30477" y1="46695" x2="36783" y2="64948"/>
                        <a14:foregroundMark x1="46726" y1="45543" x2="54082" y2="47059"/>
                        <a14:foregroundMark x1="39369" y1="45907" x2="53274" y2="93693"/>
                        <a14:foregroundMark x1="62732" y1="58096" x2="68068" y2="71073"/>
                        <a14:foregroundMark x1="68310" y1="69739" x2="94665" y2="80594"/>
                        <a14:foregroundMark x1="94665" y1="81322" x2="97251" y2="90661"/>
                        <a14:foregroundMark x1="42361" y1="72589" x2="18027" y2="84961"/>
                        <a14:foregroundMark x1="63945" y1="68163" x2="50040" y2="78836"/>
                        <a14:foregroundMark x1="19240" y1="86295" x2="14470" y2="95816"/>
                        <a14:foregroundMark x1="16734" y1="94845" x2="97009" y2="90843"/>
                        <a14:foregroundMark x1="42603" y1="22680" x2="57882" y2="25531"/>
                        <a14:foregroundMark x1="58610" y1="26258" x2="72352" y2="46452"/>
                        <a14:foregroundMark x1="27405" y1="44391" x2="24333" y2="38084"/>
                        <a14:foregroundMark x1="24818" y1="38084" x2="34519" y2="25713"/>
                        <a14:foregroundMark x1="26920" y1="43602" x2="28375" y2="50273"/>
                        <a14:foregroundMark x1="27890" y1="43238" x2="56103" y2="35415"/>
                        <a14:foregroundMark x1="18027" y1="85143" x2="14470" y2="9332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6" t="20537" r="14464" b="15198"/>
          <a:stretch/>
        </p:blipFill>
        <p:spPr>
          <a:xfrm>
            <a:off x="346364" y="1283591"/>
            <a:ext cx="985637" cy="1022145"/>
          </a:xfrm>
          <a:prstGeom prst="roundRect">
            <a:avLst>
              <a:gd name="adj" fmla="val 8594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224" y="3773826"/>
            <a:ext cx="925750" cy="1036128"/>
          </a:xfrm>
          <a:prstGeom prst="roundRect">
            <a:avLst>
              <a:gd name="adj" fmla="val 8594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9905" t="13553" r="-591" b="5029"/>
          <a:stretch/>
        </p:blipFill>
        <p:spPr>
          <a:xfrm>
            <a:off x="336765" y="2512466"/>
            <a:ext cx="994669" cy="985749"/>
          </a:xfrm>
          <a:prstGeom prst="roundRect">
            <a:avLst>
              <a:gd name="adj" fmla="val 8594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5829" l="12704" r="89251">
                        <a14:foregroundMark x1="48438" y1="64844" x2="54583" y2="78516"/>
                        <a14:foregroundMark x1="80833" y1="68438" x2="90938" y2="70078"/>
                        <a14:foregroundMark x1="32396" y1="55781" x2="39375" y2="74922"/>
                        <a14:foregroundMark x1="18750" y1="79063" x2="89479" y2="80156"/>
                        <a14:foregroundMark x1="59062" y1="9609" x2="40938" y2="33984"/>
                        <a14:foregroundMark x1="75417" y1="20938" x2="62604" y2="37891"/>
                        <a14:foregroundMark x1="41354" y1="12656" x2="41771" y2="26797"/>
                        <a14:foregroundMark x1="58306" y1="70588" x2="58306" y2="70588"/>
                        <a14:foregroundMark x1="23127" y1="82888" x2="23127" y2="82888"/>
                        <a14:foregroundMark x1="54723" y1="84759" x2="21498" y2="86096"/>
                        <a14:foregroundMark x1="59609" y1="13102" x2="73616" y2="17914"/>
                        <a14:foregroundMark x1="78176" y1="23529" x2="82736" y2="28877"/>
                        <a14:foregroundMark x1="86319" y1="56952" x2="89577" y2="46257"/>
                        <a14:foregroundMark x1="89251" y1="43850" x2="82085" y2="27540"/>
                        <a14:foregroundMark x1="76547" y1="83155" x2="76547" y2="83155"/>
                        <a14:foregroundMark x1="73616" y1="81551" x2="54723" y2="82620"/>
                        <a14:foregroundMark x1="73290" y1="38235" x2="27036" y2="41711"/>
                        <a14:foregroundMark x1="44625" y1="54278" x2="44625" y2="5427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4" t="7155" r="8808" b="16098"/>
          <a:stretch/>
        </p:blipFill>
        <p:spPr>
          <a:xfrm flipH="1">
            <a:off x="371224" y="5085565"/>
            <a:ext cx="985637" cy="1193125"/>
          </a:xfrm>
          <a:prstGeom prst="roundRect">
            <a:avLst>
              <a:gd name="adj" fmla="val 8594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620150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Key Attributes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An attribute is simply a name-value pair providing single piece of information. Some subset of all attributes defines a unique individual.</a:t>
            </a:r>
          </a:p>
        </p:txBody>
      </p:sp>
    </p:spTree>
    <p:extLst>
      <p:ext uri="{BB962C8B-B14F-4D97-AF65-F5344CB8AC3E}">
        <p14:creationId xmlns:p14="http://schemas.microsoft.com/office/powerpoint/2010/main" val="1529803677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lvl="0">
              <a:defRPr/>
            </a:lvl1pPr>
          </a:lstStyle>
          <a:p>
            <a:pPr lvl="0"/>
            <a:r>
              <a:rPr lang="en-US" dirty="0"/>
              <a:t>Shibboleth and </a:t>
            </a:r>
            <a:r>
              <a:rPr lang="en-US" dirty="0" err="1"/>
              <a:t>EduPerson</a:t>
            </a:r>
            <a:endParaRPr lang="en-US" dirty="0"/>
          </a:p>
        </p:txBody>
      </p:sp>
      <p:sp>
        <p:nvSpPr>
          <p:cNvPr id="2" name="Text Placeholder 1"/>
          <p:cNvSpPr txBox="1">
            <a:spLocks noGrp="1"/>
          </p:cNvSpPr>
          <p:nvPr>
            <p:ph idx="1"/>
          </p:nvPr>
        </p:nvSpPr>
        <p:spPr>
          <a:xfrm>
            <a:off x="628650" y="3014663"/>
            <a:ext cx="5509960" cy="3433270"/>
          </a:xfrm>
        </p:spPr>
        <p:txBody>
          <a:bodyPr/>
          <a:lstStyle>
            <a:lvl1pPr lvl="0">
              <a:defRPr/>
            </a:lvl1pPr>
          </a:lstStyle>
          <a:p>
            <a:pPr marL="0" indent="0">
              <a:buNone/>
            </a:pPr>
            <a:r>
              <a:rPr lang="en-US" b="1" dirty="0" err="1"/>
              <a:t>EduPerson</a:t>
            </a:r>
            <a:r>
              <a:rPr lang="en-US" b="1" dirty="0"/>
              <a:t> Schema</a:t>
            </a:r>
          </a:p>
          <a:p>
            <a:r>
              <a:rPr lang="en-US" dirty="0"/>
              <a:t>Supports LDAP Environments</a:t>
            </a:r>
          </a:p>
          <a:p>
            <a:r>
              <a:rPr lang="en-US" b="1" dirty="0"/>
              <a:t>Familiar Attributes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CommonName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Surname/Family Name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Email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UserID</a:t>
            </a:r>
            <a:endParaRPr lang="en-US" dirty="0"/>
          </a:p>
        </p:txBody>
      </p:sp>
      <p:pic>
        <p:nvPicPr>
          <p:cNvPr id="4" name="Shibbolet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8650" y="982015"/>
            <a:ext cx="1418829" cy="165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2381" y="982015"/>
            <a:ext cx="5118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i="1" dirty="0">
                <a:solidFill>
                  <a:prstClr val="black"/>
                </a:solidFill>
              </a:rPr>
              <a:t>“Shibboleth is a standards based, open source software package for web single sign-on across or within organizational boundaries.”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47517" y="4189720"/>
            <a:ext cx="1432377" cy="1854744"/>
          </a:xfrm>
          <a:prstGeom prst="roundRect">
            <a:avLst>
              <a:gd name="adj" fmla="val 8594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sp>
        <p:nvSpPr>
          <p:cNvPr id="12" name="Cloud Callout 11"/>
          <p:cNvSpPr/>
          <p:nvPr/>
        </p:nvSpPr>
        <p:spPr>
          <a:xfrm>
            <a:off x="5695731" y="1865726"/>
            <a:ext cx="3535951" cy="1920526"/>
          </a:xfrm>
          <a:prstGeom prst="cloudCallout">
            <a:avLst>
              <a:gd name="adj1" fmla="val -5929"/>
              <a:gd name="adj2" fmla="val 70346"/>
            </a:avLst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 have one of each of those attributes!</a:t>
            </a:r>
          </a:p>
        </p:txBody>
      </p:sp>
    </p:spTree>
    <p:extLst>
      <p:ext uri="{BB962C8B-B14F-4D97-AF65-F5344CB8AC3E}">
        <p14:creationId xmlns:p14="http://schemas.microsoft.com/office/powerpoint/2010/main" val="2836696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8" b="98239" l="0" r="91707">
                        <a14:foregroundMark x1="17073" y1="91549" x2="88293" y2="4225"/>
                        <a14:foregroundMark x1="89268" y1="88028" x2="10244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634149" flipV="1">
            <a:off x="6575463" y="1785512"/>
            <a:ext cx="2569684" cy="4830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8" b="98239" l="0" r="91707">
                        <a14:foregroundMark x1="17073" y1="91549" x2="88293" y2="4225"/>
                        <a14:foregroundMark x1="89268" y1="88028" x2="10244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27765" flipV="1">
            <a:off x="-2129" y="1502798"/>
            <a:ext cx="3503379" cy="492275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339409" y="1069358"/>
            <a:ext cx="1306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itchFamily="66" charset="0"/>
              </a:rPr>
              <a:t>Canvas</a:t>
            </a:r>
          </a:p>
        </p:txBody>
      </p:sp>
      <p:pic>
        <p:nvPicPr>
          <p:cNvPr id="19" name="Picture 2" descr="C:\Users\Administrator\Dropbox\Work\Shibbolmethis\Image\KikatDes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1C1C1"/>
              </a:clrFrom>
              <a:clrTo>
                <a:srgbClr val="C1C1C1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460826" y="2079539"/>
            <a:ext cx="2549512" cy="4068742"/>
          </a:xfrm>
          <a:prstGeom prst="rect">
            <a:avLst/>
          </a:prstGeom>
          <a:noFill/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663243" flipH="1" flipV="1">
            <a:off x="4426075" y="3349025"/>
            <a:ext cx="1621649" cy="44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80731" y="1137357"/>
            <a:ext cx="2510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C430E"/>
                </a:solidFill>
                <a:latin typeface="Comic Sans MS" panose="030F0702030302020204" pitchFamily="66" charset="0"/>
              </a:rPr>
              <a:t>Credentials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14236" y="5827293"/>
            <a:ext cx="1648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Comic Sans MS" panose="030F0702030302020204" pitchFamily="66" charset="0"/>
              </a:rPr>
              <a:t>Access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619931">
            <a:off x="2610622" y="969999"/>
            <a:ext cx="1430390" cy="22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721852" y="1069705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itchFamily="66" charset="0"/>
              </a:rPr>
              <a:t>Researcher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668354" y="2094648"/>
            <a:ext cx="2677313" cy="1969770"/>
            <a:chOff x="3552656" y="1346864"/>
            <a:chExt cx="2618949" cy="1993280"/>
          </a:xfrm>
        </p:grpSpPr>
        <p:sp>
          <p:nvSpPr>
            <p:cNvPr id="37" name="Campus Network Stuff"/>
            <p:cNvSpPr txBox="1"/>
            <p:nvPr/>
          </p:nvSpPr>
          <p:spPr>
            <a:xfrm rot="21407555">
              <a:off x="3552656" y="1346864"/>
              <a:ext cx="2618949" cy="19932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endParaRPr>
            </a:p>
            <a:p>
              <a:pPr algn="ctr"/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Federated ID</a:t>
              </a:r>
            </a:p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User ID:</a:t>
              </a:r>
            </a:p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Password: </a:t>
              </a:r>
            </a:p>
            <a:p>
              <a:pPr algn="ctr"/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endParaRPr>
            </a:p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Login to Your Course</a:t>
              </a:r>
            </a:p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 rot="21305979">
              <a:off x="5225979" y="2295429"/>
              <a:ext cx="868078" cy="221986"/>
            </a:xfrm>
            <a:prstGeom prst="roundRect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****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 rot="21305979">
              <a:off x="5186625" y="1910907"/>
              <a:ext cx="868078" cy="221986"/>
            </a:xfrm>
            <a:prstGeom prst="roundRect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anose="030F0702030302020204" pitchFamily="66" charset="0"/>
                </a:rPr>
                <a:t>John</a:t>
              </a: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Login: A User’s Perspective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936342" y="2520152"/>
            <a:ext cx="1932727" cy="2720610"/>
            <a:chOff x="1282976" y="804207"/>
            <a:chExt cx="1824969" cy="2492498"/>
          </a:xfrm>
        </p:grpSpPr>
        <p:pic>
          <p:nvPicPr>
            <p:cNvPr id="56" name="Picture 2" descr="C:\Users\Administrator\Dropbox\Work\Shibbolmethis\Image\Server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2976" y="804207"/>
              <a:ext cx="1264712" cy="2492498"/>
            </a:xfrm>
            <a:prstGeom prst="rect">
              <a:avLst/>
            </a:prstGeom>
            <a:noFill/>
          </p:spPr>
        </p:pic>
        <p:sp>
          <p:nvSpPr>
            <p:cNvPr id="57" name="Oval 56"/>
            <p:cNvSpPr/>
            <p:nvPr/>
          </p:nvSpPr>
          <p:spPr>
            <a:xfrm>
              <a:off x="1949954" y="1940854"/>
              <a:ext cx="1038538" cy="10700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7000"/>
            </a:blip>
            <a:stretch>
              <a:fillRect/>
            </a:stretch>
          </p:blipFill>
          <p:spPr>
            <a:xfrm>
              <a:off x="1899477" y="1895920"/>
              <a:ext cx="1208468" cy="1159887"/>
            </a:xfrm>
            <a:prstGeom prst="rect">
              <a:avLst/>
            </a:prstGeom>
            <a:noFill/>
            <a:effectLst/>
          </p:spPr>
        </p:pic>
      </p:grpSp>
      <p:sp>
        <p:nvSpPr>
          <p:cNvPr id="59" name="Rectangle 58"/>
          <p:cNvSpPr/>
          <p:nvPr/>
        </p:nvSpPr>
        <p:spPr>
          <a:xfrm>
            <a:off x="4319435" y="5222507"/>
            <a:ext cx="1765227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Shibboleth</a:t>
            </a:r>
          </a:p>
        </p:txBody>
      </p:sp>
      <p:pic>
        <p:nvPicPr>
          <p:cNvPr id="24" name="PC" descr="C:\Users\Administrator\Dropbox\Work\Shibbolmethis\Image\Monitor.jpg"/>
          <p:cNvPicPr preferRelativeResize="0"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E9EFEF"/>
              </a:clrFrom>
              <a:clrTo>
                <a:srgbClr val="E9EFE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6850" y="1886903"/>
            <a:ext cx="3410006" cy="3216898"/>
          </a:xfrm>
          <a:prstGeom prst="rect">
            <a:avLst/>
          </a:prstGeom>
          <a:noFill/>
        </p:spPr>
      </p:pic>
      <p:pic>
        <p:nvPicPr>
          <p:cNvPr id="45" name="Shibboleth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1734" y="2926912"/>
            <a:ext cx="2279262" cy="26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8564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3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 contrast="8000"/>
                    </a14:imgEffect>
                  </a14:imgLayer>
                </a14:imgProps>
              </a:ext>
            </a:extLst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lvl="0">
              <a:defRPr/>
            </a:lvl1pPr>
          </a:lstStyle>
          <a:p>
            <a:pPr lvl="0"/>
            <a:r>
              <a:rPr lang="en-US"/>
              <a:t>EduPerson Schema - Affiliations</a:t>
            </a:r>
          </a:p>
        </p:txBody>
      </p:sp>
      <p:sp>
        <p:nvSpPr>
          <p:cNvPr id="2" name="Text Placeholder 1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lvl="0">
              <a:defRPr/>
            </a:lvl1pPr>
          </a:lstStyle>
          <a:p>
            <a:pPr marL="0" indent="0">
              <a:buNone/>
            </a:pPr>
            <a:r>
              <a:rPr lang="en-US" b="1" dirty="0" err="1"/>
              <a:t>eduPersonAffiliation</a:t>
            </a:r>
            <a:endParaRPr lang="en-US" b="1" dirty="0"/>
          </a:p>
          <a:p>
            <a:pPr marL="457200" lvl="1" indent="0">
              <a:buNone/>
            </a:pPr>
            <a:r>
              <a:rPr lang="en-US" i="1" dirty="0"/>
              <a:t>“broad category affiliations”</a:t>
            </a:r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pPr marL="400050" lvl="1" indent="-338138">
              <a:buFont typeface="Wingdings" panose="05000000000000000000" pitchFamily="2" charset="2"/>
              <a:buChar char="ü"/>
            </a:pPr>
            <a:r>
              <a:rPr lang="en-US" sz="2800" dirty="0"/>
              <a:t>Faculty</a:t>
            </a:r>
          </a:p>
          <a:p>
            <a:pPr marL="457200" lvl="1" indent="0">
              <a:buNone/>
            </a:pPr>
            <a:r>
              <a:rPr lang="en-US" sz="2800" dirty="0"/>
              <a:t>Staff</a:t>
            </a:r>
          </a:p>
          <a:p>
            <a:pPr marL="457200" lvl="1" indent="0">
              <a:buNone/>
            </a:pPr>
            <a:r>
              <a:rPr lang="en-US" sz="2800" dirty="0"/>
              <a:t>Student</a:t>
            </a:r>
          </a:p>
          <a:p>
            <a:pPr marL="463550" lvl="1" indent="-401638">
              <a:buFont typeface="Wingdings" panose="05000000000000000000" pitchFamily="2" charset="2"/>
              <a:buChar char="ü"/>
            </a:pPr>
            <a:r>
              <a:rPr lang="en-US" sz="2800" dirty="0"/>
              <a:t>Alum</a:t>
            </a:r>
          </a:p>
          <a:p>
            <a:pPr marL="463550" lvl="1" indent="-401638">
              <a:buFont typeface="Wingdings" panose="05000000000000000000" pitchFamily="2" charset="2"/>
              <a:buChar char="ü"/>
            </a:pPr>
            <a:r>
              <a:rPr lang="en-US" sz="2800" dirty="0"/>
              <a:t>Employee</a:t>
            </a:r>
          </a:p>
          <a:p>
            <a:pPr marL="457200" lvl="1" indent="0">
              <a:buNone/>
            </a:pPr>
            <a:r>
              <a:rPr lang="en-US" sz="2800" dirty="0"/>
              <a:t>Member</a:t>
            </a:r>
          </a:p>
          <a:p>
            <a:pPr marL="457200" lvl="1" indent="0">
              <a:buNone/>
            </a:pPr>
            <a:r>
              <a:rPr lang="en-US" sz="2800" dirty="0"/>
              <a:t>Affiliate</a:t>
            </a:r>
          </a:p>
          <a:p>
            <a:pPr marL="457200" lvl="1" indent="0">
              <a:buNone/>
            </a:pPr>
            <a:r>
              <a:rPr lang="en-US" sz="2800" dirty="0"/>
              <a:t>Library-Walk-in</a:t>
            </a:r>
          </a:p>
        </p:txBody>
      </p:sp>
      <p:cxnSp>
        <p:nvCxnSpPr>
          <p:cNvPr id="6" name="Straight Arrow Connector 5"/>
          <p:cNvCxnSpPr>
            <a:stCxn id="9" idx="3"/>
          </p:cNvCxnSpPr>
          <p:nvPr/>
        </p:nvCxnSpPr>
        <p:spPr>
          <a:xfrm flipH="1" flipV="1">
            <a:off x="2304789" y="2688107"/>
            <a:ext cx="4434214" cy="1933142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9" idx="3"/>
          </p:cNvCxnSpPr>
          <p:nvPr/>
        </p:nvCxnSpPr>
        <p:spPr>
          <a:xfrm flipH="1" flipV="1">
            <a:off x="2179529" y="4008329"/>
            <a:ext cx="4559474" cy="612920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" idx="3"/>
          </p:cNvCxnSpPr>
          <p:nvPr/>
        </p:nvCxnSpPr>
        <p:spPr>
          <a:xfrm flipH="1" flipV="1">
            <a:off x="2755726" y="4525366"/>
            <a:ext cx="3983277" cy="95883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Callout 15"/>
          <p:cNvSpPr/>
          <p:nvPr/>
        </p:nvSpPr>
        <p:spPr>
          <a:xfrm>
            <a:off x="5223353" y="1122796"/>
            <a:ext cx="4008329" cy="1936549"/>
          </a:xfrm>
          <a:prstGeom prst="cloudCallout">
            <a:avLst>
              <a:gd name="adj1" fmla="val -5929"/>
              <a:gd name="adj2" fmla="val 70346"/>
            </a:avLst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 graduated from this place AND I work here as Faculty!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39003" y="3693877"/>
            <a:ext cx="1432377" cy="1854744"/>
          </a:xfrm>
          <a:prstGeom prst="roundRect">
            <a:avLst>
              <a:gd name="adj" fmla="val 8594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895926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3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 contrast="8000"/>
                    </a14:imgEffect>
                  </a14:imgLayer>
                </a14:imgProps>
              </a:ext>
            </a:extLst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lvl="0">
              <a:defRPr/>
            </a:lvl1pPr>
          </a:lstStyle>
          <a:p>
            <a:pPr lvl="0"/>
            <a:r>
              <a:rPr lang="en-US"/>
              <a:t>EduPerson Schema - Affiliations</a:t>
            </a:r>
            <a:endParaRPr lang="en-US" dirty="0"/>
          </a:p>
        </p:txBody>
      </p:sp>
      <p:sp>
        <p:nvSpPr>
          <p:cNvPr id="2" name="Text Placeholder 1"/>
          <p:cNvSpPr txBox="1">
            <a:spLocks noGrp="1"/>
          </p:cNvSpPr>
          <p:nvPr>
            <p:ph idx="1"/>
          </p:nvPr>
        </p:nvSpPr>
        <p:spPr>
          <a:xfrm>
            <a:off x="628650" y="1093508"/>
            <a:ext cx="8186166" cy="5354425"/>
          </a:xfrm>
        </p:spPr>
        <p:txBody>
          <a:bodyPr/>
          <a:lstStyle>
            <a:lvl1pPr lvl="0">
              <a:defRPr/>
            </a:lvl1pPr>
          </a:lstStyle>
          <a:p>
            <a:pPr marL="0" indent="0">
              <a:buNone/>
            </a:pPr>
            <a:r>
              <a:rPr lang="en-US" b="1" dirty="0" err="1"/>
              <a:t>eduPersonPrimaryAffiliation</a:t>
            </a:r>
            <a:endParaRPr lang="en-US" b="1" dirty="0"/>
          </a:p>
          <a:p>
            <a:pPr marL="457200" lvl="1" indent="0">
              <a:buNone/>
            </a:pPr>
            <a:r>
              <a:rPr lang="en-US" i="1" dirty="0"/>
              <a:t>“Think of this as the affiliation one might put on the name tag if this person were to attend a general institutional social gathering.”</a:t>
            </a:r>
          </a:p>
          <a:p>
            <a:r>
              <a:rPr lang="en-US" dirty="0"/>
              <a:t>Must also appear in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eduPersonAffiliation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53665" y="4794289"/>
            <a:ext cx="184731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</a:rPr>
              <a:t>Faculty</a:t>
            </a:r>
            <a:br>
              <a:rPr lang="en-US" sz="2800" dirty="0">
                <a:solidFill>
                  <a:prstClr val="black"/>
                </a:solidFill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445462" y="2939545"/>
            <a:ext cx="1432377" cy="1854744"/>
          </a:xfrm>
          <a:prstGeom prst="roundRect">
            <a:avLst>
              <a:gd name="adj" fmla="val 8594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sp>
        <p:nvSpPr>
          <p:cNvPr id="4" name="Rectangle 3"/>
          <p:cNvSpPr/>
          <p:nvPr/>
        </p:nvSpPr>
        <p:spPr>
          <a:xfrm>
            <a:off x="6685076" y="5194398"/>
            <a:ext cx="953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(mostly)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35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lvl="0">
              <a:defRPr/>
            </a:lvl1pPr>
          </a:lstStyle>
          <a:p>
            <a:pPr lvl="0"/>
            <a:r>
              <a:rPr lang="en-US"/>
              <a:t>EduPerson Schema - Affiliations</a:t>
            </a:r>
          </a:p>
        </p:txBody>
      </p:sp>
      <p:sp>
        <p:nvSpPr>
          <p:cNvPr id="2" name="Text Placeholder 1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lvl="0">
              <a:defRPr/>
            </a:lvl1pPr>
          </a:lstStyle>
          <a:p>
            <a:pPr marL="0" indent="0">
              <a:buNone/>
            </a:pPr>
            <a:r>
              <a:rPr lang="en-US" b="1" dirty="0" err="1"/>
              <a:t>eduPersonScopedAffiliation</a:t>
            </a:r>
            <a:endParaRPr lang="en-US" b="1" dirty="0"/>
          </a:p>
          <a:p>
            <a:pPr marL="457200" lvl="1" indent="0">
              <a:buNone/>
            </a:pPr>
            <a:r>
              <a:rPr lang="en-US" dirty="0"/>
              <a:t>“Specifies the person's affiliation within a particular security domain in broad categories.”</a:t>
            </a:r>
          </a:p>
          <a:p>
            <a:pPr marL="914400" indent="0">
              <a:buNone/>
            </a:pPr>
            <a:r>
              <a:rPr lang="en-US" dirty="0" err="1"/>
              <a:t>HathiTrust</a:t>
            </a:r>
            <a:r>
              <a:rPr lang="en-US" dirty="0"/>
              <a:t> requires Scoped Affiliation</a:t>
            </a:r>
          </a:p>
          <a:p>
            <a:pPr marL="91440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Example:</a:t>
            </a:r>
          </a:p>
          <a:p>
            <a:pPr marL="1371600" lvl="3" indent="0">
              <a:buNone/>
            </a:pPr>
            <a:r>
              <a:rPr lang="en-US" sz="2800" dirty="0"/>
              <a:t>What is Athena’s affiliation to UCF, as translated by </a:t>
            </a:r>
            <a:r>
              <a:rPr lang="en-US" sz="2800" dirty="0" err="1"/>
              <a:t>HathiTrust</a:t>
            </a:r>
            <a:r>
              <a:rPr lang="en-US" sz="2800" dirty="0"/>
              <a:t>?</a:t>
            </a:r>
          </a:p>
          <a:p>
            <a:pPr marL="1371600" lvl="3" indent="0">
              <a:buNone/>
            </a:pPr>
            <a:r>
              <a:rPr lang="en-US" sz="2800" i="1" dirty="0"/>
              <a:t>faculty@ucf.edu</a:t>
            </a:r>
          </a:p>
        </p:txBody>
      </p:sp>
      <p:pic>
        <p:nvPicPr>
          <p:cNvPr id="4" name="Athena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7270" flipH="1">
            <a:off x="-94" y="3187114"/>
            <a:ext cx="1680855" cy="361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423481">
            <a:off x="6045326" y="3229586"/>
            <a:ext cx="2852851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Scoped Affiliation</a:t>
            </a:r>
          </a:p>
        </p:txBody>
      </p:sp>
    </p:spTree>
    <p:extLst>
      <p:ext uri="{BB962C8B-B14F-4D97-AF65-F5344CB8AC3E}">
        <p14:creationId xmlns:p14="http://schemas.microsoft.com/office/powerpoint/2010/main" val="373610497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lvl="0">
              <a:defRPr/>
            </a:lvl1pPr>
          </a:lstStyle>
          <a:p>
            <a:pPr lvl="0"/>
            <a:r>
              <a:rPr lang="en-US" dirty="0"/>
              <a:t>Gollum the Freshman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326005" y="5078875"/>
            <a:ext cx="6196376" cy="6962"/>
          </a:xfrm>
          <a:prstGeom prst="straightConnector1">
            <a:avLst/>
          </a:prstGeom>
          <a:noFill/>
          <a:ln w="19050">
            <a:solidFill>
              <a:schemeClr val="dk2"/>
            </a:solidFill>
            <a:headEnd type="triangle" w="lg" len="lg"/>
            <a:tailEnd type="triangle" w="lg" len="lg"/>
          </a:ln>
        </p:spPr>
      </p:cxnSp>
      <p:cxnSp>
        <p:nvCxnSpPr>
          <p:cNvPr id="7" name="Straight Arrow Connector 6"/>
          <p:cNvCxnSpPr>
            <a:stCxn id="18" idx="0"/>
            <a:endCxn id="32" idx="3"/>
          </p:cNvCxnSpPr>
          <p:nvPr/>
        </p:nvCxnSpPr>
        <p:spPr>
          <a:xfrm flipH="1" flipV="1">
            <a:off x="4858974" y="1869585"/>
            <a:ext cx="3172333" cy="2875641"/>
          </a:xfrm>
          <a:prstGeom prst="straightConnector1">
            <a:avLst/>
          </a:prstGeom>
          <a:noFill/>
          <a:ln w="19050">
            <a:solidFill>
              <a:schemeClr val="dk2"/>
            </a:solidFill>
            <a:headEnd type="triangle" w="lg" len="lg"/>
            <a:tailEnd type="triangle" w="lg" len="lg"/>
          </a:ln>
        </p:spPr>
      </p:cxnSp>
      <p:cxnSp>
        <p:nvCxnSpPr>
          <p:cNvPr id="8" name="Straight Arrow Connector 7"/>
          <p:cNvCxnSpPr>
            <a:stCxn id="38" idx="4"/>
            <a:endCxn id="32" idx="1"/>
          </p:cNvCxnSpPr>
          <p:nvPr/>
        </p:nvCxnSpPr>
        <p:spPr>
          <a:xfrm flipV="1">
            <a:off x="672840" y="1869585"/>
            <a:ext cx="2913145" cy="2842670"/>
          </a:xfrm>
          <a:prstGeom prst="straightConnector1">
            <a:avLst/>
          </a:prstGeom>
          <a:noFill/>
          <a:ln w="19050">
            <a:solidFill>
              <a:schemeClr val="dk2"/>
            </a:solidFill>
            <a:headEnd type="triangle" w="lg" len="lg"/>
            <a:tailEnd type="triangle" w="lg" len="lg"/>
          </a:ln>
        </p:spPr>
      </p:cxnSp>
      <p:grpSp>
        <p:nvGrpSpPr>
          <p:cNvPr id="17" name="Group 16"/>
          <p:cNvGrpSpPr/>
          <p:nvPr/>
        </p:nvGrpSpPr>
        <p:grpSpPr>
          <a:xfrm>
            <a:off x="7607949" y="4745226"/>
            <a:ext cx="1221804" cy="1758329"/>
            <a:chOff x="1282976" y="804207"/>
            <a:chExt cx="1824969" cy="2492498"/>
          </a:xfrm>
        </p:grpSpPr>
        <p:pic>
          <p:nvPicPr>
            <p:cNvPr id="18" name="Picture 2" descr="C:\Users\Administrator\Dropbox\Work\Shibbolmethis\Image\Serv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2976" y="804207"/>
              <a:ext cx="1264712" cy="2492498"/>
            </a:xfrm>
            <a:prstGeom prst="rect">
              <a:avLst/>
            </a:prstGeom>
            <a:noFill/>
          </p:spPr>
        </p:pic>
        <p:sp>
          <p:nvSpPr>
            <p:cNvPr id="19" name="Oval 18"/>
            <p:cNvSpPr/>
            <p:nvPr/>
          </p:nvSpPr>
          <p:spPr>
            <a:xfrm>
              <a:off x="1949954" y="1940854"/>
              <a:ext cx="1038538" cy="10700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omic Sans MS" panose="030F0702030302020204" pitchFamily="66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9477" y="1895920"/>
              <a:ext cx="1208468" cy="1159887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57199" y="4745227"/>
            <a:ext cx="1483705" cy="1762402"/>
            <a:chOff x="4752261" y="2816400"/>
            <a:chExt cx="2098348" cy="2492498"/>
          </a:xfrm>
        </p:grpSpPr>
        <p:pic>
          <p:nvPicPr>
            <p:cNvPr id="22" name="Picture 2" descr="C:\Users\Administrator\Dropbox\Work\Shibbolmethis\Image\Serv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261" y="2816400"/>
              <a:ext cx="1264712" cy="2492498"/>
            </a:xfrm>
            <a:prstGeom prst="rect">
              <a:avLst/>
            </a:prstGeom>
            <a:noFill/>
          </p:spPr>
        </p:pic>
        <p:sp>
          <p:nvSpPr>
            <p:cNvPr id="23" name="Shape 22"/>
            <p:cNvSpPr/>
            <p:nvPr/>
          </p:nvSpPr>
          <p:spPr>
            <a:xfrm>
              <a:off x="5111354" y="3717240"/>
              <a:ext cx="1739255" cy="1585896"/>
            </a:xfrm>
            <a:prstGeom prst="gear6">
              <a:avLst>
                <a:gd name="adj1" fmla="val 13554"/>
                <a:gd name="adj2" fmla="val 5358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>
              <a:glow rad="25400">
                <a:schemeClr val="tx1">
                  <a:lumMod val="85000"/>
                  <a:lumOff val="15000"/>
                  <a:alpha val="68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1400" cap="sm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</a:rPr>
                <a:t>LDAP</a:t>
              </a:r>
            </a:p>
          </p:txBody>
        </p:sp>
      </p:grpSp>
      <p:sp>
        <p:nvSpPr>
          <p:cNvPr id="33" name="Rounded Rectangular Callout 32"/>
          <p:cNvSpPr/>
          <p:nvPr/>
        </p:nvSpPr>
        <p:spPr>
          <a:xfrm>
            <a:off x="6561783" y="2036569"/>
            <a:ext cx="1892882" cy="1144565"/>
          </a:xfrm>
          <a:prstGeom prst="wedgeRoundRectCallout">
            <a:avLst>
              <a:gd name="adj1" fmla="val -124103"/>
              <a:gd name="adj2" fmla="val -81753"/>
              <a:gd name="adj3" fmla="val 16667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Precious wants your database.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5028079" y="5445579"/>
            <a:ext cx="2036742" cy="951220"/>
          </a:xfrm>
          <a:prstGeom prst="wedgeRoundRectCallout">
            <a:avLst>
              <a:gd name="adj1" fmla="val 85438"/>
              <a:gd name="adj2" fmla="val -6353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Do you know this person?</a:t>
            </a:r>
          </a:p>
        </p:txBody>
      </p:sp>
      <p:sp>
        <p:nvSpPr>
          <p:cNvPr id="37" name="Oval 36"/>
          <p:cNvSpPr/>
          <p:nvPr/>
        </p:nvSpPr>
        <p:spPr>
          <a:xfrm>
            <a:off x="4745063" y="5237519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8" name="Rounded Rectangular Callout 37"/>
          <p:cNvSpPr/>
          <p:nvPr/>
        </p:nvSpPr>
        <p:spPr>
          <a:xfrm>
            <a:off x="742505" y="2164896"/>
            <a:ext cx="1564093" cy="1063802"/>
          </a:xfrm>
          <a:prstGeom prst="wedgeRoundRectCallout">
            <a:avLst>
              <a:gd name="adj1" fmla="val -54454"/>
              <a:gd name="adj2" fmla="val 18945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 need you to login.</a:t>
            </a:r>
          </a:p>
        </p:txBody>
      </p:sp>
      <p:sp>
        <p:nvSpPr>
          <p:cNvPr id="39" name="Oval 38"/>
          <p:cNvSpPr/>
          <p:nvPr/>
        </p:nvSpPr>
        <p:spPr>
          <a:xfrm>
            <a:off x="550462" y="1827750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6360723" y="1780384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2603058" y="5238140"/>
            <a:ext cx="1991268" cy="1358650"/>
          </a:xfrm>
          <a:prstGeom prst="wedgeRoundRectCallout">
            <a:avLst>
              <a:gd name="adj1" fmla="val -126299"/>
              <a:gd name="adj2" fmla="val -3949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That’s Gollum; he’s a student.</a:t>
            </a:r>
          </a:p>
        </p:txBody>
      </p:sp>
      <p:sp>
        <p:nvSpPr>
          <p:cNvPr id="43" name="Oval 42"/>
          <p:cNvSpPr/>
          <p:nvPr/>
        </p:nvSpPr>
        <p:spPr>
          <a:xfrm>
            <a:off x="2445910" y="5078875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5376672" y="3521745"/>
            <a:ext cx="2391309" cy="1102775"/>
          </a:xfrm>
          <a:prstGeom prst="wedgeRoundRectCallout">
            <a:avLst>
              <a:gd name="adj1" fmla="val 47036"/>
              <a:gd name="adj2" fmla="val 795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Ugh.  Here you go, Gollum.</a:t>
            </a:r>
          </a:p>
        </p:txBody>
      </p:sp>
      <p:sp>
        <p:nvSpPr>
          <p:cNvPr id="45" name="Oval 44"/>
          <p:cNvSpPr/>
          <p:nvPr/>
        </p:nvSpPr>
        <p:spPr>
          <a:xfrm>
            <a:off x="5180476" y="3281337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32" name="Picture 31"/>
          <p:cNvPicPr/>
          <p:nvPr/>
        </p:nvPicPr>
        <p:blipFill rotWithShape="1">
          <a:blip r:embed="rId5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5985" y="1150173"/>
            <a:ext cx="1272989" cy="1438824"/>
          </a:xfrm>
          <a:prstGeom prst="roundRect">
            <a:avLst>
              <a:gd name="adj" fmla="val 8594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sp>
        <p:nvSpPr>
          <p:cNvPr id="35" name="Rounded Rectangular Callout 34"/>
          <p:cNvSpPr/>
          <p:nvPr/>
        </p:nvSpPr>
        <p:spPr>
          <a:xfrm>
            <a:off x="2691683" y="2997564"/>
            <a:ext cx="2342580" cy="1391263"/>
          </a:xfrm>
          <a:prstGeom prst="wedgeRoundRectCallout">
            <a:avLst>
              <a:gd name="adj1" fmla="val 13527"/>
              <a:gd name="adj2" fmla="val -92952"/>
              <a:gd name="adj3" fmla="val 16667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UN Precious; </a:t>
            </a:r>
          </a:p>
          <a:p>
            <a:pPr lvl="0" algn="ctr"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PW: Precious</a:t>
            </a:r>
          </a:p>
        </p:txBody>
      </p:sp>
      <p:sp>
        <p:nvSpPr>
          <p:cNvPr id="28" name="Oval 27"/>
          <p:cNvSpPr/>
          <p:nvPr/>
        </p:nvSpPr>
        <p:spPr>
          <a:xfrm>
            <a:off x="2632034" y="2767878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917370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35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lvl="0">
              <a:defRPr/>
            </a:lvl1pPr>
          </a:lstStyle>
          <a:p>
            <a:pPr lvl="0"/>
            <a:r>
              <a:rPr lang="en-US" dirty="0"/>
              <a:t>Frodo the Alumnus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326005" y="5078875"/>
            <a:ext cx="6196376" cy="6962"/>
          </a:xfrm>
          <a:prstGeom prst="straightConnector1">
            <a:avLst/>
          </a:prstGeom>
          <a:noFill/>
          <a:ln w="19050">
            <a:solidFill>
              <a:schemeClr val="dk2"/>
            </a:solidFill>
            <a:headEnd type="triangle" w="lg" len="lg"/>
            <a:tailEnd type="triangle" w="lg" len="lg"/>
          </a:ln>
        </p:spPr>
      </p:cxnSp>
      <p:cxnSp>
        <p:nvCxnSpPr>
          <p:cNvPr id="7" name="Straight Arrow Connector 6"/>
          <p:cNvCxnSpPr>
            <a:stCxn id="18" idx="0"/>
            <a:endCxn id="26" idx="3"/>
          </p:cNvCxnSpPr>
          <p:nvPr/>
        </p:nvCxnSpPr>
        <p:spPr>
          <a:xfrm flipH="1" flipV="1">
            <a:off x="4941258" y="1910566"/>
            <a:ext cx="3090049" cy="2834660"/>
          </a:xfrm>
          <a:prstGeom prst="straightConnector1">
            <a:avLst/>
          </a:prstGeom>
          <a:noFill/>
          <a:ln w="19050">
            <a:solidFill>
              <a:schemeClr val="dk2"/>
            </a:solidFill>
            <a:headEnd type="triangle" w="lg" len="lg"/>
            <a:tailEnd type="triangle" w="lg" len="lg"/>
          </a:ln>
        </p:spPr>
      </p:cxnSp>
      <p:cxnSp>
        <p:nvCxnSpPr>
          <p:cNvPr id="8" name="Straight Arrow Connector 7"/>
          <p:cNvCxnSpPr>
            <a:stCxn id="22" idx="0"/>
            <a:endCxn id="26" idx="1"/>
          </p:cNvCxnSpPr>
          <p:nvPr/>
        </p:nvCxnSpPr>
        <p:spPr>
          <a:xfrm flipV="1">
            <a:off x="904327" y="1910566"/>
            <a:ext cx="2543327" cy="2834661"/>
          </a:xfrm>
          <a:prstGeom prst="straightConnector1">
            <a:avLst/>
          </a:prstGeom>
          <a:noFill/>
          <a:ln w="19050">
            <a:solidFill>
              <a:schemeClr val="dk2"/>
            </a:solidFill>
            <a:headEnd type="triangle" w="lg" len="lg"/>
            <a:tailEnd type="triangle" w="lg" len="lg"/>
          </a:ln>
        </p:spPr>
      </p:cxnSp>
      <p:grpSp>
        <p:nvGrpSpPr>
          <p:cNvPr id="17" name="Group 16"/>
          <p:cNvGrpSpPr/>
          <p:nvPr/>
        </p:nvGrpSpPr>
        <p:grpSpPr>
          <a:xfrm>
            <a:off x="7607949" y="4745226"/>
            <a:ext cx="1221804" cy="1758329"/>
            <a:chOff x="1282976" y="804207"/>
            <a:chExt cx="1824969" cy="2492498"/>
          </a:xfrm>
        </p:grpSpPr>
        <p:pic>
          <p:nvPicPr>
            <p:cNvPr id="18" name="Picture 2" descr="C:\Users\Administrator\Dropbox\Work\Shibbolmethis\Image\Serv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2976" y="804207"/>
              <a:ext cx="1264712" cy="2492498"/>
            </a:xfrm>
            <a:prstGeom prst="rect">
              <a:avLst/>
            </a:prstGeom>
            <a:noFill/>
          </p:spPr>
        </p:pic>
        <p:sp>
          <p:nvSpPr>
            <p:cNvPr id="19" name="Oval 18"/>
            <p:cNvSpPr/>
            <p:nvPr/>
          </p:nvSpPr>
          <p:spPr>
            <a:xfrm>
              <a:off x="1949954" y="1940854"/>
              <a:ext cx="1038538" cy="10700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omic Sans MS" panose="030F0702030302020204" pitchFamily="66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9477" y="1895920"/>
              <a:ext cx="1208468" cy="1159887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57199" y="4745227"/>
            <a:ext cx="1483705" cy="1762402"/>
            <a:chOff x="4752261" y="2816400"/>
            <a:chExt cx="2098348" cy="2492498"/>
          </a:xfrm>
        </p:grpSpPr>
        <p:pic>
          <p:nvPicPr>
            <p:cNvPr id="22" name="Picture 2" descr="C:\Users\Administrator\Dropbox\Work\Shibbolmethis\Image\Serv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261" y="2816400"/>
              <a:ext cx="1264712" cy="2492498"/>
            </a:xfrm>
            <a:prstGeom prst="rect">
              <a:avLst/>
            </a:prstGeom>
            <a:noFill/>
          </p:spPr>
        </p:pic>
        <p:sp>
          <p:nvSpPr>
            <p:cNvPr id="23" name="Shape 22"/>
            <p:cNvSpPr/>
            <p:nvPr/>
          </p:nvSpPr>
          <p:spPr>
            <a:xfrm>
              <a:off x="5111354" y="3717240"/>
              <a:ext cx="1739255" cy="1585896"/>
            </a:xfrm>
            <a:prstGeom prst="gear6">
              <a:avLst>
                <a:gd name="adj1" fmla="val 13554"/>
                <a:gd name="adj2" fmla="val 5358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>
              <a:glow rad="25400">
                <a:schemeClr val="tx1">
                  <a:lumMod val="85000"/>
                  <a:lumOff val="15000"/>
                  <a:alpha val="68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1400" cap="sm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</a:rPr>
                <a:t>LDAP</a:t>
              </a:r>
            </a:p>
          </p:txBody>
        </p:sp>
      </p:grpSp>
      <p:sp>
        <p:nvSpPr>
          <p:cNvPr id="33" name="Rounded Rectangular Callout 32"/>
          <p:cNvSpPr/>
          <p:nvPr/>
        </p:nvSpPr>
        <p:spPr>
          <a:xfrm>
            <a:off x="6561783" y="2036569"/>
            <a:ext cx="1892882" cy="1144565"/>
          </a:xfrm>
          <a:prstGeom prst="wedgeRoundRectCallout">
            <a:avLst>
              <a:gd name="adj1" fmla="val -126750"/>
              <a:gd name="adj2" fmla="val -76281"/>
              <a:gd name="adj3" fmla="val 16667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I’d like to use your database.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5028079" y="5445579"/>
            <a:ext cx="2036742" cy="951220"/>
          </a:xfrm>
          <a:prstGeom prst="wedgeRoundRectCallout">
            <a:avLst>
              <a:gd name="adj1" fmla="val 85438"/>
              <a:gd name="adj2" fmla="val -6353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Do you know this person?</a:t>
            </a:r>
          </a:p>
        </p:txBody>
      </p:sp>
      <p:sp>
        <p:nvSpPr>
          <p:cNvPr id="37" name="Oval 36"/>
          <p:cNvSpPr/>
          <p:nvPr/>
        </p:nvSpPr>
        <p:spPr>
          <a:xfrm>
            <a:off x="4745063" y="5237519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8" name="Rounded Rectangular Callout 37"/>
          <p:cNvSpPr/>
          <p:nvPr/>
        </p:nvSpPr>
        <p:spPr>
          <a:xfrm>
            <a:off x="357605" y="2164896"/>
            <a:ext cx="1948994" cy="1063802"/>
          </a:xfrm>
          <a:prstGeom prst="wedgeRoundRectCallout">
            <a:avLst>
              <a:gd name="adj1" fmla="val -21612"/>
              <a:gd name="adj2" fmla="val 19031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 need you to login.</a:t>
            </a:r>
          </a:p>
        </p:txBody>
      </p:sp>
      <p:sp>
        <p:nvSpPr>
          <p:cNvPr id="39" name="Oval 38"/>
          <p:cNvSpPr/>
          <p:nvPr/>
        </p:nvSpPr>
        <p:spPr>
          <a:xfrm>
            <a:off x="550462" y="1827750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6360723" y="1780384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1" name="Oval 40"/>
          <p:cNvSpPr/>
          <p:nvPr/>
        </p:nvSpPr>
        <p:spPr>
          <a:xfrm>
            <a:off x="2763775" y="2757156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2603058" y="5238140"/>
            <a:ext cx="1991268" cy="1358650"/>
          </a:xfrm>
          <a:prstGeom prst="wedgeRoundRectCallout">
            <a:avLst>
              <a:gd name="adj1" fmla="val -126299"/>
              <a:gd name="adj2" fmla="val -3949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That’s Frodo; he’s an alum.</a:t>
            </a:r>
          </a:p>
        </p:txBody>
      </p:sp>
      <p:sp>
        <p:nvSpPr>
          <p:cNvPr id="43" name="Oval 42"/>
          <p:cNvSpPr/>
          <p:nvPr/>
        </p:nvSpPr>
        <p:spPr>
          <a:xfrm>
            <a:off x="2445910" y="5078875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5376672" y="3521745"/>
            <a:ext cx="2391309" cy="1102775"/>
          </a:xfrm>
          <a:prstGeom prst="wedgeRoundRectCallout">
            <a:avLst>
              <a:gd name="adj1" fmla="val 47036"/>
              <a:gd name="adj2" fmla="val 795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Your license doesn’t allow alum access.</a:t>
            </a:r>
          </a:p>
        </p:txBody>
      </p:sp>
      <p:pic>
        <p:nvPicPr>
          <p:cNvPr id="26" name="Picture 25"/>
          <p:cNvPicPr/>
          <p:nvPr/>
        </p:nvPicPr>
        <p:blipFill>
          <a:blip r:embed="rId5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47654" y="1191154"/>
            <a:ext cx="1493604" cy="1438824"/>
          </a:xfrm>
          <a:prstGeom prst="roundRect">
            <a:avLst>
              <a:gd name="adj" fmla="val 8594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sp>
        <p:nvSpPr>
          <p:cNvPr id="45" name="Oval 44"/>
          <p:cNvSpPr/>
          <p:nvPr/>
        </p:nvSpPr>
        <p:spPr>
          <a:xfrm>
            <a:off x="5180476" y="3281337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5" name="Rounded Rectangular Callout 34"/>
          <p:cNvSpPr/>
          <p:nvPr/>
        </p:nvSpPr>
        <p:spPr>
          <a:xfrm>
            <a:off x="2853321" y="2997565"/>
            <a:ext cx="2180942" cy="1044212"/>
          </a:xfrm>
          <a:prstGeom prst="wedgeRoundRectCallout">
            <a:avLst>
              <a:gd name="adj1" fmla="val 13527"/>
              <a:gd name="adj2" fmla="val -92952"/>
              <a:gd name="adj3" fmla="val 16667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it-IT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UN Fbaggins; </a:t>
            </a:r>
          </a:p>
          <a:p>
            <a:pPr lvl="0" algn="ctr">
              <a:buNone/>
            </a:pPr>
            <a:r>
              <a:rPr lang="it-IT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PW: i&lt;3Sam</a:t>
            </a:r>
          </a:p>
        </p:txBody>
      </p:sp>
    </p:spTree>
    <p:extLst>
      <p:ext uri="{BB962C8B-B14F-4D97-AF65-F5344CB8AC3E}">
        <p14:creationId xmlns:p14="http://schemas.microsoft.com/office/powerpoint/2010/main" val="8779972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lvl="0">
              <a:defRPr/>
            </a:lvl1pPr>
          </a:lstStyle>
          <a:p>
            <a:pPr lvl="0"/>
            <a:r>
              <a:rPr lang="en-US" dirty="0" err="1"/>
              <a:t>Saurman</a:t>
            </a:r>
            <a:r>
              <a:rPr lang="en-US" dirty="0"/>
              <a:t> the Forgetful (or Malicious)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326005" y="5078875"/>
            <a:ext cx="6196376" cy="6962"/>
          </a:xfrm>
          <a:prstGeom prst="straightConnector1">
            <a:avLst/>
          </a:prstGeom>
          <a:noFill/>
          <a:ln w="19050">
            <a:solidFill>
              <a:schemeClr val="dk2"/>
            </a:solidFill>
            <a:headEnd type="triangle" w="lg" len="lg"/>
            <a:tailEnd type="triangle" w="lg" len="lg"/>
          </a:ln>
        </p:spPr>
      </p:cxnSp>
      <p:cxnSp>
        <p:nvCxnSpPr>
          <p:cNvPr id="7" name="Straight Arrow Connector 6"/>
          <p:cNvCxnSpPr>
            <a:stCxn id="18" idx="0"/>
            <a:endCxn id="27" idx="3"/>
          </p:cNvCxnSpPr>
          <p:nvPr/>
        </p:nvCxnSpPr>
        <p:spPr>
          <a:xfrm flipH="1" flipV="1">
            <a:off x="5137454" y="1972014"/>
            <a:ext cx="2893853" cy="2773212"/>
          </a:xfrm>
          <a:prstGeom prst="straightConnector1">
            <a:avLst/>
          </a:prstGeom>
          <a:noFill/>
          <a:ln w="19050">
            <a:solidFill>
              <a:schemeClr val="dk2"/>
            </a:solidFill>
            <a:headEnd type="triangle" w="lg" len="lg"/>
            <a:tailEnd type="triangle" w="lg" len="lg"/>
          </a:ln>
        </p:spPr>
      </p:cxnSp>
      <p:cxnSp>
        <p:nvCxnSpPr>
          <p:cNvPr id="8" name="Straight Arrow Connector 7"/>
          <p:cNvCxnSpPr>
            <a:stCxn id="22" idx="0"/>
            <a:endCxn id="27" idx="1"/>
          </p:cNvCxnSpPr>
          <p:nvPr/>
        </p:nvCxnSpPr>
        <p:spPr>
          <a:xfrm flipV="1">
            <a:off x="904327" y="1972014"/>
            <a:ext cx="2226354" cy="2773213"/>
          </a:xfrm>
          <a:prstGeom prst="straightConnector1">
            <a:avLst/>
          </a:prstGeom>
          <a:noFill/>
          <a:ln w="19050">
            <a:solidFill>
              <a:schemeClr val="dk2"/>
            </a:solidFill>
            <a:headEnd type="triangle" w="lg" len="lg"/>
            <a:tailEnd type="triangle" w="lg" len="lg"/>
          </a:ln>
        </p:spPr>
      </p:cxnSp>
      <p:grpSp>
        <p:nvGrpSpPr>
          <p:cNvPr id="17" name="Group 16"/>
          <p:cNvGrpSpPr/>
          <p:nvPr/>
        </p:nvGrpSpPr>
        <p:grpSpPr>
          <a:xfrm>
            <a:off x="7607949" y="4745226"/>
            <a:ext cx="1221804" cy="1758329"/>
            <a:chOff x="1282976" y="804207"/>
            <a:chExt cx="1824969" cy="2492498"/>
          </a:xfrm>
        </p:grpSpPr>
        <p:pic>
          <p:nvPicPr>
            <p:cNvPr id="18" name="Picture 2" descr="C:\Users\Administrator\Dropbox\Work\Shibbolmethis\Image\Serv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2976" y="804207"/>
              <a:ext cx="1264712" cy="2492498"/>
            </a:xfrm>
            <a:prstGeom prst="rect">
              <a:avLst/>
            </a:prstGeom>
            <a:noFill/>
          </p:spPr>
        </p:pic>
        <p:sp>
          <p:nvSpPr>
            <p:cNvPr id="19" name="Oval 18"/>
            <p:cNvSpPr/>
            <p:nvPr/>
          </p:nvSpPr>
          <p:spPr>
            <a:xfrm>
              <a:off x="1949954" y="1940854"/>
              <a:ext cx="1038538" cy="10700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omic Sans MS" panose="030F0702030302020204" pitchFamily="66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9477" y="1895920"/>
              <a:ext cx="1208468" cy="1159887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57199" y="4745227"/>
            <a:ext cx="1483705" cy="1762402"/>
            <a:chOff x="4752261" y="2816400"/>
            <a:chExt cx="2098348" cy="2492498"/>
          </a:xfrm>
        </p:grpSpPr>
        <p:pic>
          <p:nvPicPr>
            <p:cNvPr id="22" name="Picture 2" descr="C:\Users\Administrator\Dropbox\Work\Shibbolmethis\Image\Serv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261" y="2816400"/>
              <a:ext cx="1264712" cy="2492498"/>
            </a:xfrm>
            <a:prstGeom prst="rect">
              <a:avLst/>
            </a:prstGeom>
            <a:noFill/>
          </p:spPr>
        </p:pic>
        <p:sp>
          <p:nvSpPr>
            <p:cNvPr id="23" name="Shape 22"/>
            <p:cNvSpPr/>
            <p:nvPr/>
          </p:nvSpPr>
          <p:spPr>
            <a:xfrm>
              <a:off x="5111354" y="3717240"/>
              <a:ext cx="1739255" cy="1585896"/>
            </a:xfrm>
            <a:prstGeom prst="gear6">
              <a:avLst>
                <a:gd name="adj1" fmla="val 13554"/>
                <a:gd name="adj2" fmla="val 5358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>
              <a:glow rad="25400">
                <a:schemeClr val="tx1">
                  <a:lumMod val="85000"/>
                  <a:lumOff val="15000"/>
                  <a:alpha val="68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1400" cap="sm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</a:rPr>
                <a:t>LDAP</a:t>
              </a:r>
            </a:p>
          </p:txBody>
        </p:sp>
      </p:grpSp>
      <p:sp>
        <p:nvSpPr>
          <p:cNvPr id="33" name="Rounded Rectangular Callout 32"/>
          <p:cNvSpPr/>
          <p:nvPr/>
        </p:nvSpPr>
        <p:spPr>
          <a:xfrm>
            <a:off x="6561783" y="2036569"/>
            <a:ext cx="1892882" cy="1144565"/>
          </a:xfrm>
          <a:prstGeom prst="wedgeRoundRectCallout">
            <a:avLst>
              <a:gd name="adj1" fmla="val -124103"/>
              <a:gd name="adj2" fmla="val -81753"/>
              <a:gd name="adj3" fmla="val 16667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I’d like to use your database.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5028079" y="5445579"/>
            <a:ext cx="2036742" cy="951220"/>
          </a:xfrm>
          <a:prstGeom prst="wedgeRoundRectCallout">
            <a:avLst>
              <a:gd name="adj1" fmla="val 85438"/>
              <a:gd name="adj2" fmla="val -6353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Do you know this person?</a:t>
            </a:r>
          </a:p>
        </p:txBody>
      </p:sp>
      <p:sp>
        <p:nvSpPr>
          <p:cNvPr id="37" name="Oval 36"/>
          <p:cNvSpPr/>
          <p:nvPr/>
        </p:nvSpPr>
        <p:spPr>
          <a:xfrm>
            <a:off x="4745063" y="5237519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8" name="Rounded Rectangular Callout 37"/>
          <p:cNvSpPr/>
          <p:nvPr/>
        </p:nvSpPr>
        <p:spPr>
          <a:xfrm>
            <a:off x="457199" y="1627624"/>
            <a:ext cx="1948994" cy="1063802"/>
          </a:xfrm>
          <a:prstGeom prst="wedgeRoundRectCallout">
            <a:avLst>
              <a:gd name="adj1" fmla="val -25835"/>
              <a:gd name="adj2" fmla="val 23759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 need you to login.</a:t>
            </a:r>
          </a:p>
        </p:txBody>
      </p:sp>
      <p:sp>
        <p:nvSpPr>
          <p:cNvPr id="39" name="Oval 38"/>
          <p:cNvSpPr/>
          <p:nvPr/>
        </p:nvSpPr>
        <p:spPr>
          <a:xfrm>
            <a:off x="318716" y="1461019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6360723" y="1780384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2630490" y="5237519"/>
            <a:ext cx="1991268" cy="1358650"/>
          </a:xfrm>
          <a:prstGeom prst="wedgeRoundRectCallout">
            <a:avLst>
              <a:gd name="adj1" fmla="val -126299"/>
              <a:gd name="adj2" fmla="val -3949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 have no idea who this is</a:t>
            </a:r>
          </a:p>
        </p:txBody>
      </p:sp>
      <p:sp>
        <p:nvSpPr>
          <p:cNvPr id="43" name="Oval 42"/>
          <p:cNvSpPr/>
          <p:nvPr/>
        </p:nvSpPr>
        <p:spPr>
          <a:xfrm>
            <a:off x="2445910" y="5078875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5376672" y="3521745"/>
            <a:ext cx="2672196" cy="1102775"/>
          </a:xfrm>
          <a:prstGeom prst="wedgeRoundRectCallout">
            <a:avLst>
              <a:gd name="adj1" fmla="val 47036"/>
              <a:gd name="adj2" fmla="val 795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Not with that attitude (or login) you won’t.</a:t>
            </a:r>
          </a:p>
        </p:txBody>
      </p:sp>
      <p:sp>
        <p:nvSpPr>
          <p:cNvPr id="45" name="Oval 44"/>
          <p:cNvSpPr/>
          <p:nvPr/>
        </p:nvSpPr>
        <p:spPr>
          <a:xfrm>
            <a:off x="5180476" y="3281337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27" name="Picture 26"/>
          <p:cNvPicPr/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130681" y="1252602"/>
            <a:ext cx="2006773" cy="1438824"/>
          </a:xfrm>
          <a:prstGeom prst="roundRect">
            <a:avLst>
              <a:gd name="adj" fmla="val 8594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sp>
        <p:nvSpPr>
          <p:cNvPr id="35" name="Rounded Rectangular Callout 34"/>
          <p:cNvSpPr/>
          <p:nvPr/>
        </p:nvSpPr>
        <p:spPr>
          <a:xfrm>
            <a:off x="2093976" y="2988156"/>
            <a:ext cx="2934104" cy="1044833"/>
          </a:xfrm>
          <a:prstGeom prst="wedgeRoundRectCallout">
            <a:avLst>
              <a:gd name="adj1" fmla="val 23346"/>
              <a:gd name="adj2" fmla="val -86958"/>
              <a:gd name="adj3" fmla="val 16667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it-IT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UN: SauronRules; </a:t>
            </a:r>
          </a:p>
          <a:p>
            <a:pPr lvl="0" algn="ctr">
              <a:buNone/>
            </a:pPr>
            <a:r>
              <a:rPr lang="it-IT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PW: friend?</a:t>
            </a:r>
          </a:p>
        </p:txBody>
      </p:sp>
      <p:sp>
        <p:nvSpPr>
          <p:cNvPr id="41" name="Oval 40"/>
          <p:cNvSpPr/>
          <p:nvPr/>
        </p:nvSpPr>
        <p:spPr>
          <a:xfrm>
            <a:off x="1997548" y="2784666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229458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35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lvl="0">
              <a:defRPr/>
            </a:lvl1pPr>
          </a:lstStyle>
          <a:p>
            <a:pPr lvl="0"/>
            <a:r>
              <a:rPr lang="en-US" dirty="0" err="1"/>
              <a:t>WAYFless</a:t>
            </a:r>
            <a:r>
              <a:rPr lang="en-US" dirty="0"/>
              <a:t> URL Authentication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326005" y="5078875"/>
            <a:ext cx="6196376" cy="6962"/>
          </a:xfrm>
          <a:prstGeom prst="straightConnector1">
            <a:avLst/>
          </a:prstGeom>
          <a:noFill/>
          <a:ln w="19050">
            <a:solidFill>
              <a:schemeClr val="dk2"/>
            </a:solidFill>
            <a:headEnd type="triangle" w="lg" len="lg"/>
            <a:tailEnd type="triangle" w="lg" len="lg"/>
          </a:ln>
        </p:spPr>
      </p:cxnSp>
      <p:cxnSp>
        <p:nvCxnSpPr>
          <p:cNvPr id="7" name="Straight Arrow Connector 6"/>
          <p:cNvCxnSpPr>
            <a:stCxn id="18" idx="0"/>
            <a:endCxn id="32" idx="3"/>
          </p:cNvCxnSpPr>
          <p:nvPr/>
        </p:nvCxnSpPr>
        <p:spPr>
          <a:xfrm flipH="1" flipV="1">
            <a:off x="5208495" y="1827750"/>
            <a:ext cx="2822812" cy="2917476"/>
          </a:xfrm>
          <a:prstGeom prst="straightConnector1">
            <a:avLst/>
          </a:prstGeom>
          <a:noFill/>
          <a:ln w="19050">
            <a:solidFill>
              <a:schemeClr val="dk2"/>
            </a:solidFill>
            <a:headEnd type="triangle" w="lg" len="lg"/>
            <a:tailEnd type="triangle" w="lg" len="lg"/>
          </a:ln>
        </p:spPr>
      </p:cxnSp>
      <p:cxnSp>
        <p:nvCxnSpPr>
          <p:cNvPr id="8" name="Straight Arrow Connector 7"/>
          <p:cNvCxnSpPr>
            <a:stCxn id="22" idx="0"/>
            <a:endCxn id="32" idx="1"/>
          </p:cNvCxnSpPr>
          <p:nvPr/>
        </p:nvCxnSpPr>
        <p:spPr>
          <a:xfrm flipV="1">
            <a:off x="904327" y="1827750"/>
            <a:ext cx="3031179" cy="2917477"/>
          </a:xfrm>
          <a:prstGeom prst="straightConnector1">
            <a:avLst/>
          </a:prstGeom>
          <a:noFill/>
          <a:ln w="19050">
            <a:solidFill>
              <a:schemeClr val="dk2"/>
            </a:solidFill>
            <a:headEnd type="triangle" w="lg" len="lg"/>
            <a:tailEnd type="triangle" w="lg" len="lg"/>
          </a:ln>
        </p:spPr>
      </p:cxnSp>
      <p:grpSp>
        <p:nvGrpSpPr>
          <p:cNvPr id="17" name="Group 16"/>
          <p:cNvGrpSpPr/>
          <p:nvPr/>
        </p:nvGrpSpPr>
        <p:grpSpPr>
          <a:xfrm>
            <a:off x="7607949" y="4745226"/>
            <a:ext cx="1221804" cy="1758329"/>
            <a:chOff x="1282976" y="804207"/>
            <a:chExt cx="1824969" cy="2492498"/>
          </a:xfrm>
        </p:grpSpPr>
        <p:pic>
          <p:nvPicPr>
            <p:cNvPr id="18" name="Picture 2" descr="C:\Users\Administrator\Dropbox\Work\Shibbolmethis\Image\Serv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2976" y="804207"/>
              <a:ext cx="1264712" cy="2492498"/>
            </a:xfrm>
            <a:prstGeom prst="rect">
              <a:avLst/>
            </a:prstGeom>
            <a:noFill/>
          </p:spPr>
        </p:pic>
        <p:sp>
          <p:nvSpPr>
            <p:cNvPr id="19" name="Oval 18"/>
            <p:cNvSpPr/>
            <p:nvPr/>
          </p:nvSpPr>
          <p:spPr>
            <a:xfrm>
              <a:off x="1949954" y="1940854"/>
              <a:ext cx="1038538" cy="10700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omic Sans MS" panose="030F0702030302020204" pitchFamily="66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9477" y="1895920"/>
              <a:ext cx="1208468" cy="1159887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57199" y="4745227"/>
            <a:ext cx="1483705" cy="1762402"/>
            <a:chOff x="4752261" y="2816400"/>
            <a:chExt cx="2098348" cy="2492498"/>
          </a:xfrm>
        </p:grpSpPr>
        <p:pic>
          <p:nvPicPr>
            <p:cNvPr id="22" name="Picture 2" descr="C:\Users\Administrator\Dropbox\Work\Shibbolmethis\Image\Serv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261" y="2816400"/>
              <a:ext cx="1264712" cy="2492498"/>
            </a:xfrm>
            <a:prstGeom prst="rect">
              <a:avLst/>
            </a:prstGeom>
            <a:noFill/>
          </p:spPr>
        </p:pic>
        <p:sp>
          <p:nvSpPr>
            <p:cNvPr id="23" name="Shape 22"/>
            <p:cNvSpPr/>
            <p:nvPr/>
          </p:nvSpPr>
          <p:spPr>
            <a:xfrm>
              <a:off x="5111354" y="3717240"/>
              <a:ext cx="1739255" cy="1585896"/>
            </a:xfrm>
            <a:prstGeom prst="gear6">
              <a:avLst>
                <a:gd name="adj1" fmla="val 13554"/>
                <a:gd name="adj2" fmla="val 5358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>
              <a:glow rad="25400">
                <a:schemeClr val="tx1">
                  <a:lumMod val="85000"/>
                  <a:lumOff val="15000"/>
                  <a:alpha val="68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1400" cap="sm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</a:rPr>
                <a:t>LDAP</a:t>
              </a:r>
            </a:p>
          </p:txBody>
        </p:sp>
      </p:grpSp>
      <p:pic>
        <p:nvPicPr>
          <p:cNvPr id="32" name="Picture 31"/>
          <p:cNvPicPr/>
          <p:nvPr/>
        </p:nvPicPr>
        <p:blipFill rotWithShape="1">
          <a:blip r:embed="rId5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5506" y="1108338"/>
            <a:ext cx="1272989" cy="1438824"/>
          </a:xfrm>
          <a:prstGeom prst="roundRect">
            <a:avLst>
              <a:gd name="adj" fmla="val 8594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sp>
        <p:nvSpPr>
          <p:cNvPr id="29" name="TextBox 28"/>
          <p:cNvSpPr txBox="1"/>
          <p:nvPr/>
        </p:nvSpPr>
        <p:spPr>
          <a:xfrm rot="423481">
            <a:off x="6046500" y="3210556"/>
            <a:ext cx="254310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 err="1"/>
              <a:t>WAYFless</a:t>
            </a:r>
            <a:r>
              <a:rPr lang="en-US" dirty="0"/>
              <a:t> URL</a:t>
            </a:r>
          </a:p>
        </p:txBody>
      </p:sp>
      <p:sp>
        <p:nvSpPr>
          <p:cNvPr id="30" name="TextBox 29"/>
          <p:cNvSpPr txBox="1"/>
          <p:nvPr/>
        </p:nvSpPr>
        <p:spPr>
          <a:xfrm rot="21347856">
            <a:off x="3410401" y="4714801"/>
            <a:ext cx="1944463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 err="1"/>
              <a:t>IdP</a:t>
            </a:r>
            <a:r>
              <a:rPr lang="en-US" dirty="0"/>
              <a:t> already identified</a:t>
            </a:r>
          </a:p>
        </p:txBody>
      </p:sp>
      <p:sp>
        <p:nvSpPr>
          <p:cNvPr id="16" name="TextBox 15"/>
          <p:cNvSpPr txBox="1"/>
          <p:nvPr/>
        </p:nvSpPr>
        <p:spPr>
          <a:xfrm rot="21347856">
            <a:off x="932307" y="2839657"/>
            <a:ext cx="1836292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Login as per usual…</a:t>
            </a:r>
          </a:p>
        </p:txBody>
      </p:sp>
    </p:spTree>
    <p:extLst>
      <p:ext uri="{BB962C8B-B14F-4D97-AF65-F5344CB8AC3E}">
        <p14:creationId xmlns:p14="http://schemas.microsoft.com/office/powerpoint/2010/main" val="13944051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Wraithless</a:t>
            </a:r>
            <a:r>
              <a:rPr lang="en-US" dirty="0"/>
              <a:t> URLs</a:t>
            </a:r>
          </a:p>
        </p:txBody>
      </p:sp>
      <p:pic>
        <p:nvPicPr>
          <p:cNvPr id="1026" name="Picture 2" descr="http://www.wallpaper4me.com/images/wallpapers/ringwraiths-733735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1" y="2249066"/>
            <a:ext cx="7320514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sp>
        <p:nvSpPr>
          <p:cNvPr id="4" name="&quot;No&quot; Symbol 3"/>
          <p:cNvSpPr>
            <a:spLocks noChangeAspect="1"/>
          </p:cNvSpPr>
          <p:nvPr/>
        </p:nvSpPr>
        <p:spPr>
          <a:xfrm>
            <a:off x="2310938" y="2249065"/>
            <a:ext cx="4114800" cy="4114800"/>
          </a:xfrm>
          <a:prstGeom prst="noSmoking">
            <a:avLst>
              <a:gd name="adj" fmla="val 644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188767">
            <a:off x="581028" y="-211170"/>
            <a:ext cx="42543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X</a:t>
            </a:r>
            <a:br>
              <a:rPr lang="en-US" sz="6000" dirty="0">
                <a:solidFill>
                  <a:srgbClr val="FF0000"/>
                </a:solidFill>
                <a:latin typeface="Rage Italic" panose="03070502040507070304" pitchFamily="66" charset="0"/>
              </a:rPr>
            </a:br>
            <a:r>
              <a:rPr lang="en-US" sz="60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WAYFless</a:t>
            </a:r>
            <a:endParaRPr lang="en-US" sz="60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C" descr="C:\Users\Administrator\Dropbox\Work\Shibbolmethis\Image\Monitor.jpg"/>
          <p:cNvPicPr preferRelativeResize="0"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E9EFEF"/>
              </a:clrFrom>
              <a:clrTo>
                <a:srgbClr val="E9EFE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9603">
            <a:off x="180402" y="-21138"/>
            <a:ext cx="8952924" cy="7982122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385426" y="965058"/>
            <a:ext cx="5860217" cy="19224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hlinkClick r:id="rId4"/>
              </a:rPr>
              <a:t>Chocolate and red wine–A comparison between flavonoids content</a:t>
            </a:r>
            <a:endParaRPr lang="en-US" b="1" dirty="0"/>
          </a:p>
          <a:p>
            <a:pPr marL="0" indent="0">
              <a:buNone/>
            </a:pPr>
            <a:r>
              <a:rPr lang="en-US" sz="2400" dirty="0"/>
              <a:t>FA Pimentel, JA </a:t>
            </a:r>
            <a:r>
              <a:rPr lang="en-US" sz="2400" dirty="0" err="1"/>
              <a:t>Nitzke</a:t>
            </a:r>
            <a:r>
              <a:rPr lang="en-US" sz="2400" dirty="0"/>
              <a:t>, CB </a:t>
            </a:r>
            <a:r>
              <a:rPr lang="en-US" sz="2400" dirty="0" err="1"/>
              <a:t>Klipel</a:t>
            </a:r>
            <a:r>
              <a:rPr lang="en-US" sz="2400" dirty="0"/>
              <a:t>, EV de Jong - Food chemistry, 2010 - </a:t>
            </a:r>
            <a:r>
              <a:rPr lang="en-US" sz="2400" b="1" dirty="0"/>
              <a:t>Elsevier</a:t>
            </a:r>
            <a:endParaRPr lang="en-US" sz="2400" dirty="0"/>
          </a:p>
        </p:txBody>
      </p:sp>
      <p:pic>
        <p:nvPicPr>
          <p:cNvPr id="2050" name="Picture 2" descr="http://blogs.bellevue.edu/library/wp-content/uploads/2014/04/ghat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989" y="1093509"/>
            <a:ext cx="1246437" cy="1246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17341" y="2815761"/>
            <a:ext cx="6737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...</a:t>
            </a:r>
            <a:r>
              <a:rPr lang="en-US" sz="2400" dirty="0"/>
              <a:t> Cocoa has also been described as being a </a:t>
            </a:r>
            <a:r>
              <a:rPr lang="en-US" sz="2400" b="1" dirty="0"/>
              <a:t>good</a:t>
            </a:r>
            <a:r>
              <a:rPr lang="en-US" sz="2400" dirty="0"/>
              <a:t> source of flavonoids, such as catechins. </a:t>
            </a:r>
            <a:r>
              <a:rPr lang="en-US" sz="2400" b="1" dirty="0"/>
              <a:t>...</a:t>
            </a:r>
            <a:r>
              <a:rPr lang="en-US" sz="2400" dirty="0"/>
              <a:t> Based on this, the present study was carried out to compare flavonoids content of different types of red </a:t>
            </a:r>
            <a:r>
              <a:rPr lang="en-US" sz="2400" b="1" dirty="0"/>
              <a:t>wine</a:t>
            </a:r>
            <a:r>
              <a:rPr lang="en-US" sz="2400" dirty="0"/>
              <a:t> and </a:t>
            </a:r>
            <a:r>
              <a:rPr lang="en-US" sz="2400" b="1" dirty="0"/>
              <a:t>chocolate</a:t>
            </a:r>
            <a:r>
              <a:rPr lang="en-US" sz="2400" dirty="0"/>
              <a:t> and to suggest a daily </a:t>
            </a:r>
            <a:r>
              <a:rPr lang="en-US" sz="2400" b="1" dirty="0"/>
              <a:t>chocolate</a:t>
            </a:r>
            <a:r>
              <a:rPr lang="en-US" sz="2400" dirty="0"/>
              <a:t> ingestion dose that could </a:t>
            </a:r>
            <a:r>
              <a:rPr lang="en-US" sz="2400" b="1" dirty="0"/>
              <a:t>...</a:t>
            </a:r>
            <a:r>
              <a:rPr lang="en-US" sz="2400" dirty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566" y="4836749"/>
            <a:ext cx="1584846" cy="1807511"/>
          </a:xfrm>
          <a:prstGeom prst="roundRect">
            <a:avLst>
              <a:gd name="adj" fmla="val 8594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sp>
        <p:nvSpPr>
          <p:cNvPr id="3" name="Cloud Callout 2"/>
          <p:cNvSpPr/>
          <p:nvPr/>
        </p:nvSpPr>
        <p:spPr>
          <a:xfrm>
            <a:off x="964765" y="2679405"/>
            <a:ext cx="3277625" cy="1605663"/>
          </a:xfrm>
          <a:prstGeom prst="cloudCallout">
            <a:avLst>
              <a:gd name="adj1" fmla="val -29360"/>
              <a:gd name="adj2" fmla="val 75125"/>
            </a:avLst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>
                <a:solidFill>
                  <a:schemeClr val="tx1"/>
                </a:solidFill>
                <a:latin typeface="Viner Hand ITC" panose="03070502030502020203" pitchFamily="66" charset="0"/>
              </a:rPr>
              <a:t>Whoa!! This article is perfect!</a:t>
            </a:r>
          </a:p>
        </p:txBody>
      </p:sp>
    </p:spTree>
    <p:extLst>
      <p:ext uri="{BB962C8B-B14F-4D97-AF65-F5344CB8AC3E}">
        <p14:creationId xmlns:p14="http://schemas.microsoft.com/office/powerpoint/2010/main" val="2003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C" descr="C:\Users\Administrator\Dropbox\Work\Shibbolmethis\Image\Monitor.jpg"/>
          <p:cNvPicPr preferRelativeResize="0"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E9EFEF"/>
              </a:clrFrom>
              <a:clrTo>
                <a:srgbClr val="E9EFE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9603">
            <a:off x="1772190" y="-29426"/>
            <a:ext cx="7507224" cy="6693185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55312" y="902375"/>
            <a:ext cx="4202181" cy="240668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b="1" dirty="0"/>
              <a:t>You are a Guest.  </a:t>
            </a:r>
            <a:r>
              <a:rPr lang="en-US" b="1" dirty="0">
                <a:hlinkClick r:id="rId3"/>
              </a:rPr>
              <a:t>Sign In</a:t>
            </a:r>
            <a:endParaRPr lang="en-US" b="1" dirty="0"/>
          </a:p>
          <a:p>
            <a:pPr marL="0" indent="0">
              <a:buNone/>
            </a:pPr>
            <a:r>
              <a:rPr lang="en-US" sz="2000" b="1" dirty="0">
                <a:hlinkClick r:id="rId4"/>
              </a:rPr>
              <a:t>Chocolate and red wine–A comparison between flavonoids content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FA Pimentel, JA </a:t>
            </a:r>
            <a:r>
              <a:rPr lang="en-US" sz="2000" dirty="0" err="1"/>
              <a:t>Nitzke</a:t>
            </a:r>
            <a:r>
              <a:rPr lang="en-US" sz="2000" dirty="0"/>
              <a:t>, CB </a:t>
            </a:r>
            <a:r>
              <a:rPr lang="en-US" sz="2000" dirty="0" err="1"/>
              <a:t>Klipel</a:t>
            </a:r>
            <a:r>
              <a:rPr lang="en-US" sz="2000" dirty="0"/>
              <a:t>, EV de Jong - Food chemistry, 2010 - </a:t>
            </a:r>
            <a:r>
              <a:rPr lang="en-US" sz="2000" b="1" dirty="0"/>
              <a:t>Elsevier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625" y="902375"/>
            <a:ext cx="1114425" cy="1190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891" y="4312222"/>
            <a:ext cx="1886271" cy="2151285"/>
          </a:xfrm>
          <a:prstGeom prst="roundRect">
            <a:avLst>
              <a:gd name="adj" fmla="val 8594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sp>
        <p:nvSpPr>
          <p:cNvPr id="12" name="Cloud Callout 11"/>
          <p:cNvSpPr/>
          <p:nvPr/>
        </p:nvSpPr>
        <p:spPr>
          <a:xfrm>
            <a:off x="956930" y="2093000"/>
            <a:ext cx="4486940" cy="1848372"/>
          </a:xfrm>
          <a:prstGeom prst="cloudCallout">
            <a:avLst>
              <a:gd name="adj1" fmla="val -29360"/>
              <a:gd name="adj2" fmla="val 75125"/>
            </a:avLst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cap="small" dirty="0">
              <a:solidFill>
                <a:schemeClr val="tx1"/>
              </a:solidFill>
              <a:latin typeface="Viner Hand ITC" panose="03070502030502020203" pitchFamily="66" charset="0"/>
            </a:endParaRPr>
          </a:p>
          <a:p>
            <a:pPr algn="ctr"/>
            <a:r>
              <a:rPr lang="en-US" sz="2400" cap="small" dirty="0">
                <a:solidFill>
                  <a:schemeClr val="tx1"/>
                </a:solidFill>
                <a:latin typeface="Viner Hand ITC" panose="03070502030502020203" pitchFamily="66" charset="0"/>
              </a:rPr>
              <a:t>Oh No…  I don’t have an Elsevier Login!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2689221" y="2093000"/>
            <a:ext cx="4965419" cy="2114811"/>
          </a:xfrm>
          <a:prstGeom prst="cloudCallout">
            <a:avLst>
              <a:gd name="adj1" fmla="val -67364"/>
              <a:gd name="adj2" fmla="val 58412"/>
            </a:avLst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cap="small" dirty="0">
              <a:solidFill>
                <a:schemeClr val="tx1"/>
              </a:solidFill>
              <a:latin typeface="Viner Hand ITC" panose="03070502030502020203" pitchFamily="66" charset="0"/>
            </a:endParaRPr>
          </a:p>
          <a:p>
            <a:pPr algn="ctr"/>
            <a:r>
              <a:rPr lang="en-US" sz="2400" cap="small" dirty="0">
                <a:solidFill>
                  <a:schemeClr val="tx1"/>
                </a:solidFill>
                <a:latin typeface="Viner Hand ITC" panose="03070502030502020203" pitchFamily="66" charset="0"/>
              </a:rPr>
              <a:t>But the Mordor University Library should have this…</a:t>
            </a:r>
          </a:p>
        </p:txBody>
      </p:sp>
    </p:spTree>
    <p:extLst>
      <p:ext uri="{BB962C8B-B14F-4D97-AF65-F5344CB8AC3E}">
        <p14:creationId xmlns:p14="http://schemas.microsoft.com/office/powerpoint/2010/main" val="160685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8" b="98239" l="0" r="91707">
                        <a14:foregroundMark x1="17073" y1="91549" x2="88293" y2="4225"/>
                        <a14:foregroundMark x1="89268" y1="88028" x2="10244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606147" flipV="1">
            <a:off x="5336577" y="1783613"/>
            <a:ext cx="3935248" cy="51828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8" b="98239" l="0" r="91707">
                        <a14:foregroundMark x1="17073" y1="91549" x2="88293" y2="4225"/>
                        <a14:foregroundMark x1="89268" y1="88028" x2="10244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27765" flipV="1">
            <a:off x="-10475" y="1585890"/>
            <a:ext cx="3935248" cy="5182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 Part I</a:t>
            </a:r>
            <a:endParaRPr lang="en-US" dirty="0"/>
          </a:p>
        </p:txBody>
      </p:sp>
      <p:pic>
        <p:nvPicPr>
          <p:cNvPr id="30" name="Shibbolet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96157" y="2232943"/>
            <a:ext cx="2237182" cy="261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EEDEB"/>
              </a:clrFrom>
              <a:clrTo>
                <a:srgbClr val="EEED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240" y="4999117"/>
            <a:ext cx="11620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EEDEB"/>
              </a:clrFrom>
              <a:clrTo>
                <a:srgbClr val="EEED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1755" y="4606238"/>
            <a:ext cx="1377922" cy="179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4" name="Group 63"/>
          <p:cNvGrpSpPr/>
          <p:nvPr/>
        </p:nvGrpSpPr>
        <p:grpSpPr>
          <a:xfrm>
            <a:off x="6317421" y="2366322"/>
            <a:ext cx="1981398" cy="2008741"/>
            <a:chOff x="2260795" y="3603754"/>
            <a:chExt cx="3335670" cy="3255293"/>
          </a:xfrm>
        </p:grpSpPr>
        <p:pic>
          <p:nvPicPr>
            <p:cNvPr id="65" name="PC" descr="C:\Users\Administrator\Dropbox\Work\Shibbolmethis\Image\Monitor.jpg"/>
            <p:cNvPicPr preferRelativeResize="0">
              <a:picLocks noChangeAspect="1" noChangeArrowheads="1"/>
            </p:cNvPicPr>
            <p:nvPr/>
          </p:nvPicPr>
          <p:blipFill rotWithShape="1">
            <a:blip r:embed="rId7" cstate="screen">
              <a:clrChange>
                <a:clrFrom>
                  <a:srgbClr val="E9EFEF"/>
                </a:clrFrom>
                <a:clrTo>
                  <a:srgbClr val="E9EFEF">
                    <a:alpha val="0"/>
                  </a:srgbClr>
                </a:clrTo>
              </a:clrChange>
              <a:lum brigh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60795" y="3603754"/>
              <a:ext cx="3335670" cy="3255293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66" name="Group 65"/>
            <p:cNvGrpSpPr/>
            <p:nvPr/>
          </p:nvGrpSpPr>
          <p:grpSpPr>
            <a:xfrm>
              <a:off x="2655618" y="4056585"/>
              <a:ext cx="2630235" cy="1346684"/>
              <a:chOff x="2655618" y="4056585"/>
              <a:chExt cx="2630235" cy="1346684"/>
            </a:xfrm>
          </p:grpSpPr>
          <p:sp>
            <p:nvSpPr>
              <p:cNvPr id="67" name="Campus Network Stuff"/>
              <p:cNvSpPr txBox="1"/>
              <p:nvPr/>
            </p:nvSpPr>
            <p:spPr>
              <a:xfrm rot="21407555">
                <a:off x="2655618" y="4056585"/>
                <a:ext cx="2630235" cy="134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mic Sans MS" pitchFamily="66" charset="0"/>
                  </a:rPr>
                  <a:t>Federated ID</a:t>
                </a:r>
              </a:p>
              <a:p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mic Sans MS" pitchFamily="66" charset="0"/>
                  </a:rPr>
                  <a:t>User ID:</a:t>
                </a:r>
              </a:p>
              <a:p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mic Sans MS" pitchFamily="66" charset="0"/>
                  </a:rPr>
                  <a:t>Password: </a:t>
                </a:r>
              </a:p>
              <a:p>
                <a:pPr algn="ctr"/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 rot="21305979">
                <a:off x="4257143" y="4736195"/>
                <a:ext cx="863666" cy="209557"/>
              </a:xfrm>
              <a:prstGeom prst="roundRect">
                <a:avLst/>
              </a:prstGeom>
              <a:noFill/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 rot="21305979">
                <a:off x="4217989" y="4373203"/>
                <a:ext cx="863666" cy="209557"/>
              </a:xfrm>
              <a:prstGeom prst="roundRect">
                <a:avLst/>
              </a:prstGeom>
              <a:noFill/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1601426" y="2824923"/>
            <a:ext cx="1824969" cy="2492498"/>
            <a:chOff x="1282976" y="804207"/>
            <a:chExt cx="1824969" cy="2492498"/>
          </a:xfrm>
        </p:grpSpPr>
        <p:pic>
          <p:nvPicPr>
            <p:cNvPr id="74" name="Picture 2" descr="C:\Users\Administrator\Dropbox\Work\Shibbolmethis\Image\Server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2976" y="804207"/>
              <a:ext cx="1264712" cy="2492498"/>
            </a:xfrm>
            <a:prstGeom prst="rect">
              <a:avLst/>
            </a:prstGeom>
            <a:noFill/>
          </p:spPr>
        </p:pic>
        <p:sp>
          <p:nvSpPr>
            <p:cNvPr id="76" name="Oval 75"/>
            <p:cNvSpPr/>
            <p:nvPr/>
          </p:nvSpPr>
          <p:spPr>
            <a:xfrm>
              <a:off x="1949954" y="1940854"/>
              <a:ext cx="1038538" cy="10700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9477" y="1895920"/>
              <a:ext cx="1208468" cy="1159887"/>
            </a:xfrm>
            <a:prstGeom prst="rect">
              <a:avLst/>
            </a:prstGeom>
            <a:noFill/>
            <a:effectLst/>
          </p:spPr>
        </p:pic>
      </p:grpSp>
      <p:sp>
        <p:nvSpPr>
          <p:cNvPr id="78" name="Rectangle 77"/>
          <p:cNvSpPr/>
          <p:nvPr/>
        </p:nvSpPr>
        <p:spPr>
          <a:xfrm>
            <a:off x="1720609" y="4684327"/>
            <a:ext cx="1386918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Service 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Provider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524240" y="1523506"/>
            <a:ext cx="1306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omic Sans MS" pitchFamily="66" charset="0"/>
              </a:rPr>
              <a:t>Canvas</a:t>
            </a:r>
            <a:endParaRPr lang="en-US" dirty="0"/>
          </a:p>
        </p:txBody>
      </p:sp>
      <p:sp>
        <p:nvSpPr>
          <p:cNvPr id="79" name="Check on guy"/>
          <p:cNvSpPr/>
          <p:nvPr/>
        </p:nvSpPr>
        <p:spPr>
          <a:xfrm>
            <a:off x="142875" y="982015"/>
            <a:ext cx="3738843" cy="1494227"/>
          </a:xfrm>
          <a:prstGeom prst="wedgeEllipseCallout">
            <a:avLst>
              <a:gd name="adj1" fmla="val 3638"/>
              <a:gd name="adj2" fmla="val 103034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Hey UCF shibboleth, check this guy for me.</a:t>
            </a:r>
          </a:p>
        </p:txBody>
      </p:sp>
      <p:sp>
        <p:nvSpPr>
          <p:cNvPr id="52" name="Check on guy"/>
          <p:cNvSpPr/>
          <p:nvPr/>
        </p:nvSpPr>
        <p:spPr>
          <a:xfrm>
            <a:off x="3543625" y="713636"/>
            <a:ext cx="3201263" cy="1396019"/>
          </a:xfrm>
          <a:prstGeom prst="wedgeEllipseCallout">
            <a:avLst>
              <a:gd name="adj1" fmla="val -16964"/>
              <a:gd name="adj2" fmla="val 8259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Hi Canvas. I’ll check his credentials.</a:t>
            </a:r>
          </a:p>
        </p:txBody>
      </p:sp>
      <p:sp>
        <p:nvSpPr>
          <p:cNvPr id="62" name="Check on guy"/>
          <p:cNvSpPr/>
          <p:nvPr/>
        </p:nvSpPr>
        <p:spPr>
          <a:xfrm>
            <a:off x="3997409" y="4001683"/>
            <a:ext cx="3253908" cy="1754672"/>
          </a:xfrm>
          <a:prstGeom prst="wedgeEllipseCallout">
            <a:avLst>
              <a:gd name="adj1" fmla="val -10508"/>
              <a:gd name="adj2" fmla="val -72378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Answer This or you shall not pass!</a:t>
            </a:r>
          </a:p>
        </p:txBody>
      </p:sp>
      <p:sp>
        <p:nvSpPr>
          <p:cNvPr id="71" name="TextBox 70"/>
          <p:cNvSpPr txBox="1"/>
          <p:nvPr/>
        </p:nvSpPr>
        <p:spPr>
          <a:xfrm rot="1156977">
            <a:off x="5404906" y="2989679"/>
            <a:ext cx="2510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C430E"/>
                </a:solidFill>
                <a:latin typeface="Comic Sans MS" panose="030F0702030302020204" pitchFamily="66" charset="0"/>
              </a:rPr>
              <a:t>Credentials</a:t>
            </a:r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757946" flipH="1" flipV="1">
            <a:off x="5930555" y="2556163"/>
            <a:ext cx="653069" cy="204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548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52" grpId="0" animBg="1"/>
      <p:bldP spid="62" grpId="0" animBg="1"/>
      <p:bldP spid="7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You From?</a:t>
            </a:r>
          </a:p>
        </p:txBody>
      </p:sp>
      <p:pic>
        <p:nvPicPr>
          <p:cNvPr id="4" name="Picture 2" descr="C:\Users\Administrator\Dropbox\Work\Shibbolmethis\Image\Serv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1976" y="1371599"/>
            <a:ext cx="3177917" cy="5621187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210065" y="738316"/>
            <a:ext cx="5715000" cy="2240280"/>
          </a:xfrm>
          <a:prstGeom prst="cloudCallout">
            <a:avLst>
              <a:gd name="adj1" fmla="val 40962"/>
              <a:gd name="adj2" fmla="val 64100"/>
            </a:avLst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 don’t even know where to begin checking his credentials. Better make small talk…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50937" y="4522573"/>
            <a:ext cx="2288434" cy="2125361"/>
            <a:chOff x="1949904" y="4534929"/>
            <a:chExt cx="2550389" cy="221185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9904" y="4534929"/>
              <a:ext cx="2550389" cy="2211859"/>
            </a:xfrm>
            <a:prstGeom prst="rect">
              <a:avLst/>
            </a:prstGeom>
            <a:noFill/>
            <a:effectLst/>
          </p:spPr>
        </p:pic>
        <p:sp>
          <p:nvSpPr>
            <p:cNvPr id="12" name="Oval 11"/>
            <p:cNvSpPr/>
            <p:nvPr/>
          </p:nvSpPr>
          <p:spPr>
            <a:xfrm>
              <a:off x="2125346" y="4670852"/>
              <a:ext cx="2199503" cy="1977083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omic Sans MS" panose="030F0702030302020204" pitchFamily="66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97780" y="4826885"/>
              <a:ext cx="1570024" cy="1677376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065" y="4496649"/>
            <a:ext cx="1886271" cy="2151285"/>
          </a:xfrm>
          <a:prstGeom prst="roundRect">
            <a:avLst>
              <a:gd name="adj" fmla="val 8594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sp>
        <p:nvSpPr>
          <p:cNvPr id="9" name="Oval Callout 8"/>
          <p:cNvSpPr/>
          <p:nvPr/>
        </p:nvSpPr>
        <p:spPr>
          <a:xfrm>
            <a:off x="654908" y="3316661"/>
            <a:ext cx="3561432" cy="1486451"/>
          </a:xfrm>
          <a:prstGeom prst="wedgeEllipseCallout">
            <a:avLst>
              <a:gd name="adj1" fmla="val 76448"/>
              <a:gd name="adj2" fmla="val -48015"/>
            </a:avLst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So… where are you from?</a:t>
            </a:r>
          </a:p>
        </p:txBody>
      </p:sp>
    </p:spTree>
    <p:extLst>
      <p:ext uri="{BB962C8B-B14F-4D97-AF65-F5344CB8AC3E}">
        <p14:creationId xmlns:p14="http://schemas.microsoft.com/office/powerpoint/2010/main" val="305283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C" descr="C:\Users\Administrator\Dropbox\Work\Shibbolmethis\Image\Monitor.jpg"/>
          <p:cNvPicPr preferRelativeResize="0"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E9EFEF"/>
              </a:clrFrom>
              <a:clrTo>
                <a:srgbClr val="E9EFE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9603">
            <a:off x="180401" y="-106199"/>
            <a:ext cx="8952924" cy="7982122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96026" y="893858"/>
            <a:ext cx="6495246" cy="728383"/>
          </a:xfrm>
        </p:spPr>
        <p:txBody>
          <a:bodyPr/>
          <a:lstStyle/>
          <a:p>
            <a:r>
              <a:rPr lang="en-US" dirty="0"/>
              <a:t>Where Are You From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1396026" y="2825750"/>
            <a:ext cx="6617674" cy="14462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Region or Federation: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Institution: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019" y="1797829"/>
            <a:ext cx="941143" cy="100549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397397" y="3662830"/>
            <a:ext cx="2945022" cy="44656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Nazgul</a:t>
            </a:r>
            <a:r>
              <a:rPr lang="en-US" sz="2400" dirty="0">
                <a:solidFill>
                  <a:schemeClr val="tx1"/>
                </a:solidFill>
              </a:rPr>
              <a:t> Group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53763" y="2834945"/>
            <a:ext cx="2945022" cy="44656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Mordor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0451" y="1848815"/>
            <a:ext cx="561399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Choose your region or group and institution below to login.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891" y="4312222"/>
            <a:ext cx="1886271" cy="2151285"/>
          </a:xfrm>
          <a:prstGeom prst="roundRect">
            <a:avLst>
              <a:gd name="adj" fmla="val 8594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sp>
        <p:nvSpPr>
          <p:cNvPr id="12" name="Cloud Callout 11"/>
          <p:cNvSpPr/>
          <p:nvPr/>
        </p:nvSpPr>
        <p:spPr>
          <a:xfrm>
            <a:off x="2956145" y="4109398"/>
            <a:ext cx="3827525" cy="1519237"/>
          </a:xfrm>
          <a:prstGeom prst="cloudCallout">
            <a:avLst>
              <a:gd name="adj1" fmla="val -65174"/>
              <a:gd name="adj2" fmla="val 5626"/>
            </a:avLst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>
                <a:solidFill>
                  <a:schemeClr val="tx1"/>
                </a:solidFill>
                <a:latin typeface="Viner Hand ITC" panose="03070502030502020203" pitchFamily="66" charset="0"/>
              </a:rPr>
              <a:t>This should get me access.</a:t>
            </a:r>
          </a:p>
        </p:txBody>
      </p:sp>
    </p:spTree>
    <p:extLst>
      <p:ext uri="{BB962C8B-B14F-4D97-AF65-F5344CB8AC3E}">
        <p14:creationId xmlns:p14="http://schemas.microsoft.com/office/powerpoint/2010/main" val="321253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lvl="0">
              <a:defRPr/>
            </a:lvl1pPr>
          </a:lstStyle>
          <a:p>
            <a:pPr lvl="0"/>
            <a:r>
              <a:rPr lang="en-US" dirty="0"/>
              <a:t>WAYF Authentication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326005" y="5078875"/>
            <a:ext cx="6196376" cy="6962"/>
          </a:xfrm>
          <a:prstGeom prst="straightConnector1">
            <a:avLst/>
          </a:prstGeom>
          <a:noFill/>
          <a:ln w="19050">
            <a:solidFill>
              <a:schemeClr val="dk2"/>
            </a:solidFill>
            <a:headEnd type="triangle" w="lg" len="lg"/>
            <a:tailEnd type="triangle" w="lg" len="lg"/>
          </a:ln>
        </p:spPr>
      </p:cxnSp>
      <p:cxnSp>
        <p:nvCxnSpPr>
          <p:cNvPr id="7" name="Straight Arrow Connector 6"/>
          <p:cNvCxnSpPr>
            <a:stCxn id="18" idx="0"/>
            <a:endCxn id="26" idx="3"/>
          </p:cNvCxnSpPr>
          <p:nvPr/>
        </p:nvCxnSpPr>
        <p:spPr>
          <a:xfrm flipH="1" flipV="1">
            <a:off x="4939637" y="2021322"/>
            <a:ext cx="3091670" cy="2723904"/>
          </a:xfrm>
          <a:prstGeom prst="straightConnector1">
            <a:avLst/>
          </a:prstGeom>
          <a:noFill/>
          <a:ln w="19050">
            <a:solidFill>
              <a:schemeClr val="dk2"/>
            </a:solidFill>
            <a:headEnd type="triangle" w="lg" len="lg"/>
            <a:tailEnd type="triangle" w="lg" len="lg"/>
          </a:ln>
        </p:spPr>
      </p:cxnSp>
      <p:cxnSp>
        <p:nvCxnSpPr>
          <p:cNvPr id="8" name="Straight Arrow Connector 7"/>
          <p:cNvCxnSpPr>
            <a:stCxn id="38" idx="4"/>
            <a:endCxn id="26" idx="1"/>
          </p:cNvCxnSpPr>
          <p:nvPr/>
        </p:nvCxnSpPr>
        <p:spPr>
          <a:xfrm flipV="1">
            <a:off x="813337" y="2021322"/>
            <a:ext cx="2541454" cy="1378424"/>
          </a:xfrm>
          <a:prstGeom prst="straightConnector1">
            <a:avLst/>
          </a:prstGeom>
          <a:noFill/>
          <a:ln w="19050">
            <a:solidFill>
              <a:schemeClr val="dk2"/>
            </a:solidFill>
            <a:headEnd type="triangle" w="lg" len="lg"/>
            <a:tailEnd type="triangle" w="lg" len="lg"/>
          </a:ln>
        </p:spPr>
      </p:cxnSp>
      <p:grpSp>
        <p:nvGrpSpPr>
          <p:cNvPr id="17" name="Group 16"/>
          <p:cNvGrpSpPr/>
          <p:nvPr/>
        </p:nvGrpSpPr>
        <p:grpSpPr>
          <a:xfrm>
            <a:off x="7607949" y="4745226"/>
            <a:ext cx="1221804" cy="1758329"/>
            <a:chOff x="1282976" y="804207"/>
            <a:chExt cx="1824969" cy="2492498"/>
          </a:xfrm>
        </p:grpSpPr>
        <p:pic>
          <p:nvPicPr>
            <p:cNvPr id="18" name="Picture 2" descr="C:\Users\Administrator\Dropbox\Work\Shibbolmethis\Image\Serv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2976" y="804207"/>
              <a:ext cx="1264712" cy="2492498"/>
            </a:xfrm>
            <a:prstGeom prst="rect">
              <a:avLst/>
            </a:prstGeom>
            <a:noFill/>
          </p:spPr>
        </p:pic>
        <p:sp>
          <p:nvSpPr>
            <p:cNvPr id="19" name="Oval 18"/>
            <p:cNvSpPr/>
            <p:nvPr/>
          </p:nvSpPr>
          <p:spPr>
            <a:xfrm>
              <a:off x="1949954" y="1940854"/>
              <a:ext cx="1038538" cy="10700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omic Sans MS" panose="030F0702030302020204" pitchFamily="66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9477" y="1895920"/>
              <a:ext cx="1208468" cy="1159887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0" y="4031899"/>
            <a:ext cx="2150795" cy="2475731"/>
            <a:chOff x="4752261" y="2816400"/>
            <a:chExt cx="2165362" cy="2492498"/>
          </a:xfrm>
        </p:grpSpPr>
        <p:pic>
          <p:nvPicPr>
            <p:cNvPr id="22" name="Picture 2" descr="C:\Users\Administrator\Dropbox\Work\Shibbolmethis\Image\Serv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261" y="2816400"/>
              <a:ext cx="1264712" cy="2492498"/>
            </a:xfrm>
            <a:prstGeom prst="rect">
              <a:avLst/>
            </a:prstGeom>
            <a:noFill/>
          </p:spPr>
        </p:pic>
        <p:sp>
          <p:nvSpPr>
            <p:cNvPr id="23" name="Shape 22"/>
            <p:cNvSpPr/>
            <p:nvPr/>
          </p:nvSpPr>
          <p:spPr>
            <a:xfrm>
              <a:off x="5042261" y="3565806"/>
              <a:ext cx="1875362" cy="1737330"/>
            </a:xfrm>
            <a:prstGeom prst="gear6">
              <a:avLst>
                <a:gd name="adj1" fmla="val 13554"/>
                <a:gd name="adj2" fmla="val 5358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>
              <a:glow rad="25400">
                <a:schemeClr val="tx1">
                  <a:lumMod val="85000"/>
                  <a:lumOff val="15000"/>
                  <a:alpha val="68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1400" cap="sm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</a:rPr>
                <a:t>SAURAN  </a:t>
              </a:r>
            </a:p>
            <a:p>
              <a:pPr algn="ctr"/>
              <a:r>
                <a:rPr lang="en-US" sz="1400" cap="sm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</a:rPr>
                <a:t>LDAP</a:t>
              </a:r>
            </a:p>
          </p:txBody>
        </p:sp>
      </p:grpSp>
      <p:sp>
        <p:nvSpPr>
          <p:cNvPr id="36" name="Rounded Rectangular Callout 35"/>
          <p:cNvSpPr/>
          <p:nvPr/>
        </p:nvSpPr>
        <p:spPr>
          <a:xfrm>
            <a:off x="5028079" y="5445579"/>
            <a:ext cx="2036742" cy="951220"/>
          </a:xfrm>
          <a:prstGeom prst="wedgeRoundRectCallout">
            <a:avLst>
              <a:gd name="adj1" fmla="val 85438"/>
              <a:gd name="adj2" fmla="val -6353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Do you know this person?</a:t>
            </a:r>
          </a:p>
        </p:txBody>
      </p:sp>
      <p:sp>
        <p:nvSpPr>
          <p:cNvPr id="37" name="Oval 36"/>
          <p:cNvSpPr/>
          <p:nvPr/>
        </p:nvSpPr>
        <p:spPr>
          <a:xfrm>
            <a:off x="4745063" y="5237519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8" name="Rounded Rectangular Callout 37"/>
          <p:cNvSpPr/>
          <p:nvPr/>
        </p:nvSpPr>
        <p:spPr>
          <a:xfrm>
            <a:off x="701676" y="2397940"/>
            <a:ext cx="1564093" cy="518367"/>
          </a:xfrm>
          <a:prstGeom prst="wedgeRoundRectCallout">
            <a:avLst>
              <a:gd name="adj1" fmla="val -42861"/>
              <a:gd name="adj2" fmla="val 14326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>
                <a:solidFill>
                  <a:schemeClr val="tx1"/>
                </a:solidFill>
                <a:latin typeface="Viner Hand ITC" panose="03070502030502020203" pitchFamily="66" charset="0"/>
              </a:rPr>
              <a:t>login.</a:t>
            </a:r>
          </a:p>
        </p:txBody>
      </p:sp>
      <p:sp>
        <p:nvSpPr>
          <p:cNvPr id="39" name="Oval 38"/>
          <p:cNvSpPr/>
          <p:nvPr/>
        </p:nvSpPr>
        <p:spPr>
          <a:xfrm>
            <a:off x="505480" y="2118125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2236363" y="5237519"/>
            <a:ext cx="2496601" cy="1503523"/>
          </a:xfrm>
          <a:prstGeom prst="wedgeRoundRectCallout">
            <a:avLst>
              <a:gd name="adj1" fmla="val -62818"/>
              <a:gd name="adj2" fmla="val -2928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400" cap="small" dirty="0">
                <a:solidFill>
                  <a:schemeClr val="tx1"/>
                </a:solidFill>
                <a:latin typeface="Viner Hand ITC" panose="03070502030502020203" pitchFamily="66" charset="0"/>
              </a:rPr>
              <a:t>That’s </a:t>
            </a:r>
            <a:r>
              <a:rPr lang="en-US" sz="2400" cap="small" dirty="0" err="1">
                <a:solidFill>
                  <a:schemeClr val="tx1"/>
                </a:solidFill>
                <a:latin typeface="Viner Hand ITC" panose="03070502030502020203" pitchFamily="66" charset="0"/>
              </a:rPr>
              <a:t>NazgulKing</a:t>
            </a:r>
            <a:r>
              <a:rPr lang="en-US" sz="2400" cap="small" dirty="0">
                <a:solidFill>
                  <a:schemeClr val="tx1"/>
                </a:solidFill>
                <a:latin typeface="Viner Hand ITC" panose="03070502030502020203" pitchFamily="66" charset="0"/>
              </a:rPr>
              <a:t>; he’s </a:t>
            </a:r>
            <a:r>
              <a:rPr lang="en-US" sz="2400" cap="small" dirty="0" err="1">
                <a:solidFill>
                  <a:schemeClr val="tx1"/>
                </a:solidFill>
                <a:latin typeface="Viner Hand ITC" panose="03070502030502020203" pitchFamily="66" charset="0"/>
              </a:rPr>
              <a:t>Sauran’s</a:t>
            </a:r>
            <a:r>
              <a:rPr lang="en-US" sz="2400" cap="small" dirty="0">
                <a:solidFill>
                  <a:schemeClr val="tx1"/>
                </a:solidFill>
                <a:latin typeface="Viner Hand ITC" panose="03070502030502020203" pitchFamily="66" charset="0"/>
              </a:rPr>
              <a:t> </a:t>
            </a:r>
            <a:r>
              <a:rPr lang="en-US" sz="2400" cap="small" dirty="0" err="1">
                <a:solidFill>
                  <a:schemeClr val="tx1"/>
                </a:solidFill>
                <a:latin typeface="Viner Hand ITC" panose="03070502030502020203" pitchFamily="66" charset="0"/>
              </a:rPr>
              <a:t>Liutenant</a:t>
            </a:r>
            <a:r>
              <a:rPr lang="en-US" sz="2400" cap="small" dirty="0">
                <a:solidFill>
                  <a:schemeClr val="tx1"/>
                </a:solidFill>
                <a:latin typeface="Viner Hand ITC" panose="03070502030502020203" pitchFamily="66" charset="0"/>
              </a:rPr>
              <a:t>.</a:t>
            </a:r>
          </a:p>
        </p:txBody>
      </p:sp>
      <p:sp>
        <p:nvSpPr>
          <p:cNvPr id="43" name="Oval 42"/>
          <p:cNvSpPr/>
          <p:nvPr/>
        </p:nvSpPr>
        <p:spPr>
          <a:xfrm>
            <a:off x="2242648" y="5058014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5180476" y="4345426"/>
            <a:ext cx="2132358" cy="544168"/>
          </a:xfrm>
          <a:prstGeom prst="wedgeRoundRectCallout">
            <a:avLst>
              <a:gd name="adj1" fmla="val 90165"/>
              <a:gd name="adj2" fmla="val 4962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OK. Read up!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4791" y="1117566"/>
            <a:ext cx="1584846" cy="1807511"/>
          </a:xfrm>
          <a:prstGeom prst="roundRect">
            <a:avLst>
              <a:gd name="adj" fmla="val 8594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sp>
        <p:nvSpPr>
          <p:cNvPr id="34" name="Rounded Rectangular Callout 33"/>
          <p:cNvSpPr/>
          <p:nvPr/>
        </p:nvSpPr>
        <p:spPr>
          <a:xfrm>
            <a:off x="6121755" y="2189062"/>
            <a:ext cx="2036742" cy="951220"/>
          </a:xfrm>
          <a:prstGeom prst="wedgeRoundRectCallout">
            <a:avLst>
              <a:gd name="adj1" fmla="val 45904"/>
              <a:gd name="adj2" fmla="val 22035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Where Are You From?</a:t>
            </a:r>
          </a:p>
        </p:txBody>
      </p:sp>
      <p:sp>
        <p:nvSpPr>
          <p:cNvPr id="46" name="Rounded Rectangular Callout 45"/>
          <p:cNvSpPr/>
          <p:nvPr/>
        </p:nvSpPr>
        <p:spPr>
          <a:xfrm>
            <a:off x="5346279" y="3443347"/>
            <a:ext cx="2261670" cy="836917"/>
          </a:xfrm>
          <a:prstGeom prst="wedgeRoundRectCallout">
            <a:avLst>
              <a:gd name="adj1" fmla="val -73621"/>
              <a:gd name="adj2" fmla="val -156523"/>
              <a:gd name="adj3" fmla="val 16667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400" dirty="0">
                <a:solidFill>
                  <a:schemeClr val="tx1"/>
                </a:solidFill>
                <a:latin typeface="Viner Hand ITC" panose="03070502030502020203" pitchFamily="66" charset="0"/>
              </a:rPr>
              <a:t>I’m with the </a:t>
            </a:r>
            <a:r>
              <a:rPr lang="en-US" sz="2400" dirty="0" err="1">
                <a:solidFill>
                  <a:schemeClr val="tx1"/>
                </a:solidFill>
                <a:latin typeface="Viner Hand ITC" panose="03070502030502020203" pitchFamily="66" charset="0"/>
              </a:rPr>
              <a:t>Nazgul</a:t>
            </a:r>
            <a:r>
              <a:rPr lang="en-US" sz="2400" dirty="0">
                <a:solidFill>
                  <a:schemeClr val="tx1"/>
                </a:solidFill>
                <a:latin typeface="Viner Hand ITC" panose="03070502030502020203" pitchFamily="66" charset="0"/>
              </a:rPr>
              <a:t>!</a:t>
            </a:r>
          </a:p>
        </p:txBody>
      </p:sp>
      <p:sp>
        <p:nvSpPr>
          <p:cNvPr id="49" name="Oval 48"/>
          <p:cNvSpPr/>
          <p:nvPr/>
        </p:nvSpPr>
        <p:spPr>
          <a:xfrm>
            <a:off x="5856554" y="2017031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0" name="Oval 49"/>
          <p:cNvSpPr/>
          <p:nvPr/>
        </p:nvSpPr>
        <p:spPr>
          <a:xfrm>
            <a:off x="5129509" y="3208675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4916534" y="4156964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98" y="3101455"/>
            <a:ext cx="1002695" cy="1226349"/>
          </a:xfrm>
          <a:prstGeom prst="rect">
            <a:avLst/>
          </a:prstGeom>
        </p:spPr>
      </p:pic>
      <p:sp>
        <p:nvSpPr>
          <p:cNvPr id="33" name="Rounded Rectangular Callout 32"/>
          <p:cNvSpPr/>
          <p:nvPr/>
        </p:nvSpPr>
        <p:spPr>
          <a:xfrm>
            <a:off x="5521901" y="258702"/>
            <a:ext cx="3364344" cy="1730924"/>
          </a:xfrm>
          <a:prstGeom prst="wedgeRoundRectCallout">
            <a:avLst>
              <a:gd name="adj1" fmla="val -84655"/>
              <a:gd name="adj2" fmla="val -1749"/>
              <a:gd name="adj3" fmla="val 16667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sz="2400" cap="small" dirty="0">
                <a:solidFill>
                  <a:schemeClr val="tx1"/>
                </a:solidFill>
                <a:latin typeface="Viner Hand ITC" panose="03070502030502020203" pitchFamily="66" charset="0"/>
              </a:rPr>
              <a:t>I demand the article on chocolate and wine!</a:t>
            </a:r>
          </a:p>
        </p:txBody>
      </p:sp>
      <p:sp>
        <p:nvSpPr>
          <p:cNvPr id="47" name="Rounded Rectangular Callout 46"/>
          <p:cNvSpPr/>
          <p:nvPr/>
        </p:nvSpPr>
        <p:spPr>
          <a:xfrm>
            <a:off x="1341131" y="3583127"/>
            <a:ext cx="2743568" cy="1090145"/>
          </a:xfrm>
          <a:prstGeom prst="wedgeRoundRectCallout">
            <a:avLst>
              <a:gd name="adj1" fmla="val 46468"/>
              <a:gd name="adj2" fmla="val -124150"/>
              <a:gd name="adj3" fmla="val 16667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it-IT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UN: </a:t>
            </a:r>
            <a:r>
              <a:rPr lang="it-IT" sz="2400" cap="small" dirty="0">
                <a:solidFill>
                  <a:schemeClr val="tx1"/>
                </a:solidFill>
                <a:latin typeface="Viner Hand ITC" panose="03070502030502020203" pitchFamily="66" charset="0"/>
              </a:rPr>
              <a:t>NazgulKing; 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PW: </a:t>
            </a:r>
            <a:r>
              <a:rPr lang="it-IT" sz="2400" cap="small" dirty="0">
                <a:solidFill>
                  <a:schemeClr val="tx1"/>
                </a:solidFill>
                <a:latin typeface="Viner Hand ITC" panose="03070502030502020203" pitchFamily="66" charset="0"/>
              </a:rPr>
              <a:t>Immort@l</a:t>
            </a:r>
          </a:p>
        </p:txBody>
      </p:sp>
      <p:sp>
        <p:nvSpPr>
          <p:cNvPr id="48" name="Oval 47"/>
          <p:cNvSpPr/>
          <p:nvPr/>
        </p:nvSpPr>
        <p:spPr>
          <a:xfrm>
            <a:off x="1483723" y="3321938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0" name="Oval 39"/>
          <p:cNvSpPr/>
          <p:nvPr/>
        </p:nvSpPr>
        <p:spPr>
          <a:xfrm>
            <a:off x="5458679" y="120145"/>
            <a:ext cx="392391" cy="4808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194098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34" grpId="0" animBg="1"/>
      <p:bldP spid="46" grpId="0" animBg="1"/>
      <p:bldP spid="49" grpId="0" animBg="1"/>
      <p:bldP spid="50" grpId="0" animBg="1"/>
      <p:bldP spid="51" grpId="0" animBg="1"/>
      <p:bldP spid="47" grpId="0" animBg="1"/>
      <p:bldP spid="4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Everything Else…</a:t>
            </a:r>
          </a:p>
        </p:txBody>
      </p:sp>
      <p:pic>
        <p:nvPicPr>
          <p:cNvPr id="8" name="Picture 6" descr="http://www.thealbertalibrary.ab.ca/sites/default/files/uploads/EZProxy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5" b="1332"/>
          <a:stretch/>
        </p:blipFill>
        <p:spPr bwMode="auto">
          <a:xfrm>
            <a:off x="4719135" y="681389"/>
            <a:ext cx="3257550" cy="2847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147487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Ezproxy</a:t>
            </a:r>
            <a:r>
              <a:rPr lang="en-US" dirty="0"/>
              <a:t> as a Shibboleth Service Provider</a:t>
            </a:r>
          </a:p>
        </p:txBody>
      </p:sp>
      <p:pic>
        <p:nvPicPr>
          <p:cNvPr id="4" name="Picture 6" descr="http://www.thealbertalibrary.ab.ca/sites/default/files/uploads/EZProxy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5" b="1332"/>
          <a:stretch/>
        </p:blipFill>
        <p:spPr bwMode="auto">
          <a:xfrm>
            <a:off x="2431315" y="2570601"/>
            <a:ext cx="2374900" cy="2042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/>
        </p:spPr>
      </p:pic>
      <p:pic>
        <p:nvPicPr>
          <p:cNvPr id="5" name="Shibboleth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15879" y="2158629"/>
            <a:ext cx="2763586" cy="322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eart 5"/>
          <p:cNvSpPr/>
          <p:nvPr/>
        </p:nvSpPr>
        <p:spPr>
          <a:xfrm>
            <a:off x="2501900" y="1814770"/>
            <a:ext cx="4140200" cy="4128830"/>
          </a:xfrm>
          <a:prstGeom prst="hear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4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Vendors in InCommon Federation: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5099" y="1093508"/>
            <a:ext cx="4314737" cy="5354425"/>
          </a:xfrm>
        </p:spPr>
        <p:txBody>
          <a:bodyPr>
            <a:normAutofit/>
          </a:bodyPr>
          <a:lstStyle/>
          <a:p>
            <a:r>
              <a:rPr lang="en-US" dirty="0" err="1"/>
              <a:t>Hathi</a:t>
            </a:r>
            <a:r>
              <a:rPr lang="en-US" dirty="0"/>
              <a:t> Trust</a:t>
            </a:r>
          </a:p>
          <a:p>
            <a:r>
              <a:rPr lang="en-US" dirty="0"/>
              <a:t>EBSCOhost</a:t>
            </a:r>
          </a:p>
          <a:p>
            <a:r>
              <a:rPr lang="en-US" dirty="0"/>
              <a:t>ProQuest</a:t>
            </a:r>
          </a:p>
          <a:p>
            <a:r>
              <a:rPr lang="en-US" dirty="0"/>
              <a:t>EBL</a:t>
            </a:r>
          </a:p>
          <a:p>
            <a:r>
              <a:rPr lang="en-US" dirty="0"/>
              <a:t>Elsevier</a:t>
            </a:r>
          </a:p>
          <a:p>
            <a:r>
              <a:rPr lang="en-US" dirty="0"/>
              <a:t>JSTOR</a:t>
            </a:r>
          </a:p>
          <a:p>
            <a:r>
              <a:rPr lang="en-US" dirty="0"/>
              <a:t>…and many more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900" dirty="0">
                <a:hlinkClick r:id="rId2"/>
              </a:rPr>
              <a:t>https://spaces.internet2.edu/display/inclibrary/targetresources</a:t>
            </a:r>
            <a:r>
              <a:rPr lang="en-US" sz="1900" dirty="0"/>
              <a:t> </a:t>
            </a:r>
            <a:br>
              <a:rPr lang="en-US" sz="1800" dirty="0"/>
            </a:br>
            <a:r>
              <a:rPr lang="en-US" sz="1800" dirty="0">
                <a:hlinkClick r:id="rId3"/>
              </a:rPr>
              <a:t>https://spaces.internet2.edu/display/inclibrary/registryofresources</a:t>
            </a:r>
            <a:r>
              <a:rPr lang="en-US" sz="1800" dirty="0">
                <a:hlinkClick r:id="rId2"/>
              </a:rPr>
              <a:t> </a:t>
            </a:r>
          </a:p>
        </p:txBody>
      </p:sp>
      <p:pic>
        <p:nvPicPr>
          <p:cNvPr id="6" name="ITgu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88" r="8909"/>
          <a:stretch>
            <a:fillRect/>
          </a:stretch>
        </p:blipFill>
        <p:spPr bwMode="auto">
          <a:xfrm>
            <a:off x="6265607" y="1316447"/>
            <a:ext cx="2087560" cy="529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Athen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47650" y="1695450"/>
            <a:ext cx="2287754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hibb Check on guy"/>
          <p:cNvSpPr/>
          <p:nvPr/>
        </p:nvSpPr>
        <p:spPr>
          <a:xfrm flipH="1">
            <a:off x="971550" y="1568014"/>
            <a:ext cx="1733550" cy="955216"/>
          </a:xfrm>
          <a:prstGeom prst="wedgeEllipseCallout">
            <a:avLst>
              <a:gd name="adj1" fmla="val 31772"/>
              <a:gd name="adj2" fmla="val 60196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Enable Please!!</a:t>
            </a:r>
          </a:p>
        </p:txBody>
      </p:sp>
      <p:sp>
        <p:nvSpPr>
          <p:cNvPr id="10" name="Shibb Check on guy"/>
          <p:cNvSpPr/>
          <p:nvPr/>
        </p:nvSpPr>
        <p:spPr>
          <a:xfrm>
            <a:off x="4433963" y="2163817"/>
            <a:ext cx="2333296" cy="1989083"/>
          </a:xfrm>
          <a:prstGeom prst="wedgeEllipseCallout">
            <a:avLst>
              <a:gd name="adj1" fmla="val 58363"/>
              <a:gd name="adj2" fmla="val -3613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They get our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ENTITYid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, and the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eduPERSON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assertation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" name="Shibb Check on guy"/>
          <p:cNvSpPr/>
          <p:nvPr/>
        </p:nvSpPr>
        <p:spPr>
          <a:xfrm>
            <a:off x="5876836" y="1204954"/>
            <a:ext cx="1143000" cy="650416"/>
          </a:xfrm>
          <a:prstGeom prst="wedgeEllipseCallout">
            <a:avLst>
              <a:gd name="adj1" fmla="val 36007"/>
              <a:gd name="adj2" fmla="val 9362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77863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InCommon Best Practices for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Implement authorization via </a:t>
            </a:r>
            <a:r>
              <a:rPr lang="en-US" dirty="0" err="1"/>
              <a:t>eduPerson</a:t>
            </a:r>
            <a:r>
              <a:rPr lang="en-US" dirty="0"/>
              <a:t> attributes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Shibboleth enable EZproxy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Implement </a:t>
            </a:r>
            <a:r>
              <a:rPr lang="en-US" dirty="0" err="1"/>
              <a:t>WAYFless</a:t>
            </a:r>
            <a:r>
              <a:rPr lang="en-US" dirty="0"/>
              <a:t> URLs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Implement authenticated direct links to resources.</a:t>
            </a:r>
          </a:p>
          <a:p>
            <a:r>
              <a:rPr lang="en-US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Shibboleth-Ready Ezproxy Starting point URLs</a:t>
            </a: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sz="1900" dirty="0">
                <a:hlinkClick r:id="rId3"/>
              </a:rPr>
              <a:t>https://spaces.internet2.edu/display/inclibrary/Best+Practices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67696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EZproxy config.txt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#### Shibboleth Stuff</a:t>
            </a:r>
          </a:p>
          <a:p>
            <a:pPr marL="0" indent="0">
              <a:buNone/>
            </a:pPr>
            <a:r>
              <a:rPr lang="en-US" dirty="0" err="1"/>
              <a:t>ShibbolethDisable</a:t>
            </a:r>
            <a:r>
              <a:rPr lang="en-US" dirty="0"/>
              <a:t> 1.3</a:t>
            </a:r>
          </a:p>
          <a:p>
            <a:pPr marL="0" indent="0">
              <a:buNone/>
            </a:pPr>
            <a:r>
              <a:rPr lang="en-US" dirty="0" err="1"/>
              <a:t>ShibbolethMetadata</a:t>
            </a:r>
            <a:r>
              <a:rPr lang="en-US" dirty="0"/>
              <a:t> \</a:t>
            </a:r>
          </a:p>
          <a:p>
            <a:pPr marL="0" indent="0">
              <a:buNone/>
            </a:pPr>
            <a:r>
              <a:rPr lang="en-US" dirty="0"/>
              <a:t>   -</a:t>
            </a:r>
            <a:r>
              <a:rPr lang="en-US" dirty="0" err="1"/>
              <a:t>EntityID</a:t>
            </a:r>
            <a:r>
              <a:rPr lang="en-US" dirty="0"/>
              <a:t>=</a:t>
            </a:r>
            <a:r>
              <a:rPr lang="en-US" dirty="0" err="1"/>
              <a:t>LibraryEZProxy</a:t>
            </a:r>
            <a:r>
              <a:rPr lang="en-US" dirty="0"/>
              <a:t> \</a:t>
            </a:r>
          </a:p>
          <a:p>
            <a:pPr marL="0" indent="0">
              <a:buNone/>
            </a:pPr>
            <a:r>
              <a:rPr lang="en-US" dirty="0"/>
              <a:t>   -File=ucf-prod-metadata.xml \</a:t>
            </a:r>
          </a:p>
          <a:p>
            <a:pPr marL="0" indent="0">
              <a:buNone/>
            </a:pPr>
            <a:r>
              <a:rPr lang="en-US" dirty="0"/>
              <a:t>   -Cert=4 \C</a:t>
            </a:r>
          </a:p>
          <a:p>
            <a:pPr marL="0" indent="0">
              <a:buNone/>
            </a:pPr>
            <a:r>
              <a:rPr lang="en-US" dirty="0"/>
              <a:t>   -URL=https://idp-prod.cc.ucf.edu/idp/shibboleth </a:t>
            </a:r>
          </a:p>
        </p:txBody>
      </p:sp>
      <p:sp>
        <p:nvSpPr>
          <p:cNvPr id="4" name="TextBox 3"/>
          <p:cNvSpPr txBox="1"/>
          <p:nvPr/>
        </p:nvSpPr>
        <p:spPr>
          <a:xfrm rot="283899">
            <a:off x="5866096" y="3791259"/>
            <a:ext cx="2682747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UCF’s </a:t>
            </a:r>
            <a:r>
              <a:rPr lang="en-US" dirty="0" err="1"/>
              <a:t>IdP</a:t>
            </a:r>
            <a:r>
              <a:rPr lang="en-US" dirty="0"/>
              <a:t> Entity!</a:t>
            </a:r>
            <a:r>
              <a:rPr lang="en-US" b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 rot="21324561">
            <a:off x="4586271" y="2156619"/>
            <a:ext cx="2621078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SP Entity name!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577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Shibuser.txt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05" y="1326995"/>
            <a:ext cx="8184995" cy="5120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EZproxy Admins</a:t>
            </a:r>
          </a:p>
          <a:p>
            <a:pPr marL="0" indent="0">
              <a:buNone/>
            </a:pPr>
            <a:r>
              <a:rPr lang="en-US" dirty="0"/>
              <a:t>if auth:urn:oid:1.3.6.1.4.1.5923.1.1.1.6 </a:t>
            </a:r>
            <a:r>
              <a:rPr lang="en-US" dirty="0" err="1"/>
              <a:t>eq</a:t>
            </a:r>
            <a:r>
              <a:rPr lang="en-US" dirty="0"/>
              <a:t> "LibITGuy@ucf.edu";</a:t>
            </a:r>
          </a:p>
          <a:p>
            <a:pPr marL="0" indent="0">
              <a:buNone/>
            </a:pPr>
            <a:r>
              <a:rPr lang="en-US" dirty="0"/>
              <a:t>Admin</a:t>
            </a:r>
          </a:p>
          <a:p>
            <a:pPr marL="0" indent="0" algn="ctr">
              <a:buNone/>
            </a:pPr>
            <a:r>
              <a:rPr lang="en-US" b="1" dirty="0"/>
              <a:t>Deny Access to Problem Users</a:t>
            </a:r>
          </a:p>
          <a:p>
            <a:pPr marL="0" indent="0">
              <a:buNone/>
            </a:pPr>
            <a:r>
              <a:rPr lang="en-US" dirty="0"/>
              <a:t>if auth:urn:oid:1.3.6.1.4.1.5923.1.1.1.6 </a:t>
            </a:r>
            <a:r>
              <a:rPr lang="en-US" dirty="0" err="1"/>
              <a:t>eq</a:t>
            </a:r>
            <a:r>
              <a:rPr lang="en-US" dirty="0"/>
              <a:t> “BadUser@ucf.edu";</a:t>
            </a:r>
          </a:p>
          <a:p>
            <a:pPr marL="0" indent="0">
              <a:buNone/>
            </a:pPr>
            <a:r>
              <a:rPr lang="en-US" dirty="0"/>
              <a:t>Deny</a:t>
            </a:r>
          </a:p>
          <a:p>
            <a:pPr marL="0" indent="0" algn="ctr">
              <a:buNone/>
            </a:pPr>
            <a:r>
              <a:rPr lang="en-US" b="1" dirty="0"/>
              <a:t>Set EZproxy username to UCF ID</a:t>
            </a:r>
          </a:p>
          <a:p>
            <a:pPr marL="0" indent="0">
              <a:buNone/>
            </a:pPr>
            <a:r>
              <a:rPr lang="en-US" dirty="0"/>
              <a:t>set </a:t>
            </a:r>
            <a:r>
              <a:rPr lang="en-US" dirty="0" err="1"/>
              <a:t>login:loguser</a:t>
            </a:r>
            <a:r>
              <a:rPr lang="en-US" dirty="0"/>
              <a:t> = urn:oid:1.3.6.1.4.1.5923.1.1.1.6 </a:t>
            </a:r>
          </a:p>
        </p:txBody>
      </p:sp>
    </p:spTree>
    <p:extLst>
      <p:ext uri="{BB962C8B-B14F-4D97-AF65-F5344CB8AC3E}">
        <p14:creationId xmlns:p14="http://schemas.microsoft.com/office/powerpoint/2010/main" val="79445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Summary Table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808882"/>
              </p:ext>
            </p:extLst>
          </p:nvPr>
        </p:nvGraphicFramePr>
        <p:xfrm>
          <a:off x="292757" y="1260085"/>
          <a:ext cx="8508381" cy="4895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7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932">
                <a:tc>
                  <a:txBody>
                    <a:bodyPr/>
                    <a:lstStyle/>
                    <a:p>
                      <a:pPr marL="274320" algn="l" defTabSz="914400" rtl="0" eaLnBrk="1" fontAlgn="ctr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Friendly Name</a:t>
                      </a: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algn="l" rtl="0" fontAlgn="ctr"/>
                      <a:r>
                        <a:rPr lang="en-US" sz="2400" b="1" u="none" strike="noStrike" dirty="0">
                          <a:effectLst/>
                        </a:rPr>
                        <a:t>Formal Names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932">
                <a:tc>
                  <a:txBody>
                    <a:bodyPr/>
                    <a:lstStyle/>
                    <a:p>
                      <a:pPr marL="274320" algn="l" defTabSz="914400" rtl="0" eaLnBrk="1" fontAlgn="ctr" latinLnBrk="0" hangingPunct="1"/>
                      <a:r>
                        <a:rPr lang="en-US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eduPersonScopedAffiliation</a:t>
                      </a:r>
                    </a:p>
                  </a:txBody>
                  <a:tcPr marL="5912" marR="5912" marT="59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4320" algn="l" rtl="0" fontAlgn="ctr"/>
                      <a:r>
                        <a:rPr lang="en-US" sz="2400" u="none" strike="noStrike" dirty="0">
                          <a:effectLst/>
                        </a:rPr>
                        <a:t>urn:oid:1.3.6.1.4.1.5923.1.1.1.9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932">
                <a:tc>
                  <a:txBody>
                    <a:bodyPr/>
                    <a:lstStyle/>
                    <a:p>
                      <a:pPr marL="274320" algn="l" defTabSz="914400" rtl="0" eaLnBrk="1" fontAlgn="ctr" latinLnBrk="0" hangingPunct="1"/>
                      <a:r>
                        <a:rPr lang="en-US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eduPersonPrincipalName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2" marR="5912" marT="59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4320" algn="l" rtl="0" fontAlgn="ctr"/>
                      <a:r>
                        <a:rPr lang="en-US" sz="2400" u="none" strike="noStrike" dirty="0">
                          <a:effectLst/>
                        </a:rPr>
                        <a:t>urn:oid:1.3.6.1.4.1.5923.1.1.1.6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932">
                <a:tc>
                  <a:txBody>
                    <a:bodyPr/>
                    <a:lstStyle/>
                    <a:p>
                      <a:pPr marL="274320" algn="l" defTabSz="914400" rtl="0" eaLnBrk="1" fontAlgn="ctr" latinLnBrk="0" hangingPunct="1"/>
                      <a:r>
                        <a:rPr lang="en-US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eduPersonEntitlement </a:t>
                      </a:r>
                    </a:p>
                  </a:txBody>
                  <a:tcPr marL="5912" marR="5912" marT="59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4320" algn="l" rtl="0" fontAlgn="ctr"/>
                      <a:r>
                        <a:rPr lang="en-US" sz="2400" u="none" strike="noStrike" dirty="0">
                          <a:effectLst/>
                        </a:rPr>
                        <a:t>urn:oid:1.3.6.1.4.1.5923.1.1.1.7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932">
                <a:tc>
                  <a:txBody>
                    <a:bodyPr/>
                    <a:lstStyle/>
                    <a:p>
                      <a:pPr marL="274320" algn="l" defTabSz="914400" rtl="0" eaLnBrk="1" fontAlgn="ctr" latinLnBrk="0" hangingPunct="1"/>
                      <a:r>
                        <a:rPr lang="en-US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eduPersonTargetedID</a:t>
                      </a:r>
                    </a:p>
                  </a:txBody>
                  <a:tcPr marL="5912" marR="5912" marT="59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4320" algn="l" rtl="0" fontAlgn="ctr"/>
                      <a:r>
                        <a:rPr lang="en-US" sz="2400" u="none" strike="noStrike" dirty="0">
                          <a:effectLst/>
                        </a:rPr>
                        <a:t>urn:oid:1.3.6.1.4.1.5923.1.1.1.10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932">
                <a:tc>
                  <a:txBody>
                    <a:bodyPr/>
                    <a:lstStyle/>
                    <a:p>
                      <a:pPr marL="274320" algn="l" defTabSz="914400" rtl="0" eaLnBrk="1" fontAlgn="ctr" latinLnBrk="0" hangingPunct="1"/>
                      <a:r>
                        <a:rPr lang="en-US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</a:t>
                      </a: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912" marR="5912" marT="59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4320" algn="l" rtl="0" fontAlgn="ctr"/>
                      <a:r>
                        <a:rPr lang="en-US" sz="2400" u="none" strike="noStrike" dirty="0">
                          <a:effectLst/>
                        </a:rPr>
                        <a:t>urn:oid:2.5.4.4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932">
                <a:tc>
                  <a:txBody>
                    <a:bodyPr/>
                    <a:lstStyle/>
                    <a:p>
                      <a:pPr marL="274320" algn="l" defTabSz="914400" rtl="0" eaLnBrk="1" fontAlgn="ctr" latinLnBrk="0" hangingPunct="1"/>
                      <a:r>
                        <a:rPr lang="en-US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givenName</a:t>
                      </a:r>
                    </a:p>
                  </a:txBody>
                  <a:tcPr marL="5912" marR="5912" marT="59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4320" algn="l" rtl="0" fontAlgn="ctr"/>
                      <a:r>
                        <a:rPr lang="en-US" sz="2400" u="none" strike="noStrike" dirty="0">
                          <a:effectLst/>
                        </a:rPr>
                        <a:t>urn:oid:2.5.4.42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932">
                <a:tc>
                  <a:txBody>
                    <a:bodyPr/>
                    <a:lstStyle/>
                    <a:p>
                      <a:pPr marL="274320" algn="l" defTabSz="914400" rtl="0" eaLnBrk="1" fontAlgn="ctr" latinLnBrk="0" hangingPunct="1"/>
                      <a:r>
                        <a:rPr lang="en-US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displayName </a:t>
                      </a:r>
                    </a:p>
                  </a:txBody>
                  <a:tcPr marL="5912" marR="5912" marT="59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4320" algn="l" rtl="0" fontAlgn="ctr"/>
                      <a:r>
                        <a:rPr lang="en-US" sz="2400" u="none" strike="noStrike" dirty="0">
                          <a:effectLst/>
                        </a:rPr>
                        <a:t>urn:oid:2.16.840.1.113730.3.1.241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3932">
                <a:tc>
                  <a:txBody>
                    <a:bodyPr/>
                    <a:lstStyle/>
                    <a:p>
                      <a:pPr marL="274320" algn="l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mail</a:t>
                      </a:r>
                    </a:p>
                  </a:txBody>
                  <a:tcPr marL="5912" marR="5912" marT="59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4320" algn="l" rtl="0" fontAlgn="ctr"/>
                      <a:r>
                        <a:rPr lang="en-US" sz="2400" u="none" strike="noStrike" dirty="0">
                          <a:effectLst/>
                        </a:rPr>
                        <a:t>urn:oid:0.9.2342.19200300.100.1.3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2" marR="5912" marT="59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92757" y="6211669"/>
            <a:ext cx="8508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InCommon Federation Attribute Summary </a:t>
            </a:r>
            <a:r>
              <a:rPr lang="en-US" dirty="0">
                <a:hlinkClick r:id="rId2"/>
              </a:rPr>
              <a:t>https://www.incommon.org/federation/attributesummary.html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89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-173297" y="-100209"/>
            <a:ext cx="9369468" cy="1082223"/>
          </a:xfrm>
        </p:spPr>
        <p:txBody>
          <a:bodyPr/>
          <a:lstStyle/>
          <a:p>
            <a:r>
              <a:rPr lang="en-US" dirty="0"/>
              <a:t>Authentication Part II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8" b="98239" l="0" r="91707">
                        <a14:foregroundMark x1="17073" y1="91549" x2="88293" y2="4225"/>
                        <a14:foregroundMark x1="89268" y1="88028" x2="10244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27765" flipV="1">
            <a:off x="-37768" y="894054"/>
            <a:ext cx="3649449" cy="5031060"/>
          </a:xfrm>
          <a:prstGeom prst="rect">
            <a:avLst/>
          </a:prstGeom>
        </p:spPr>
      </p:pic>
      <p:sp>
        <p:nvSpPr>
          <p:cNvPr id="32" name="Check on guy"/>
          <p:cNvSpPr/>
          <p:nvPr/>
        </p:nvSpPr>
        <p:spPr>
          <a:xfrm>
            <a:off x="1191766" y="990376"/>
            <a:ext cx="1926833" cy="1180627"/>
          </a:xfrm>
          <a:prstGeom prst="wedgeEllipseCallout">
            <a:avLst>
              <a:gd name="adj1" fmla="val -28674"/>
              <a:gd name="adj2" fmla="val 91885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Hi UCF Identity Provider</a:t>
            </a:r>
            <a:endParaRPr lang="en-US" sz="2400" cap="small" dirty="0">
              <a:solidFill>
                <a:srgbClr val="EC430E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8" b="98239" l="0" r="91707">
                        <a14:foregroundMark x1="17073" y1="91549" x2="88293" y2="4225"/>
                        <a14:foregroundMark x1="89268" y1="88028" x2="10244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27765" flipV="1">
            <a:off x="5423034" y="894053"/>
            <a:ext cx="3649449" cy="5031060"/>
          </a:xfrm>
          <a:prstGeom prst="rect">
            <a:avLst/>
          </a:prstGeom>
        </p:spPr>
      </p:pic>
      <p:sp>
        <p:nvSpPr>
          <p:cNvPr id="26" name="Check on guy"/>
          <p:cNvSpPr/>
          <p:nvPr/>
        </p:nvSpPr>
        <p:spPr>
          <a:xfrm>
            <a:off x="774765" y="904047"/>
            <a:ext cx="2969933" cy="1264023"/>
          </a:xfrm>
          <a:prstGeom prst="wedgeEllipseCallout">
            <a:avLst>
              <a:gd name="adj1" fmla="val -23239"/>
              <a:gd name="adj2" fmla="val 92908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Do you know a guy with these</a:t>
            </a:r>
            <a:br>
              <a: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</a:br>
            <a:r>
              <a:rPr lang="en-US" sz="2400" cap="small" dirty="0">
                <a:solidFill>
                  <a:srgbClr val="EC430E"/>
                </a:solidFill>
                <a:latin typeface="Comic Sans MS" panose="030F0702030302020204" pitchFamily="66" charset="0"/>
              </a:rPr>
              <a:t>Credentials</a:t>
            </a:r>
          </a:p>
        </p:txBody>
      </p:sp>
      <p:pic>
        <p:nvPicPr>
          <p:cNvPr id="28" name="Shibboleth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0323" y="2345980"/>
            <a:ext cx="2763586" cy="322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loud Callout 33"/>
          <p:cNvSpPr/>
          <p:nvPr/>
        </p:nvSpPr>
        <p:spPr>
          <a:xfrm>
            <a:off x="3555859" y="669268"/>
            <a:ext cx="2900050" cy="1641536"/>
          </a:xfrm>
          <a:prstGeom prst="cloudCallout">
            <a:avLst>
              <a:gd name="adj1" fmla="val 45777"/>
              <a:gd name="adj2" fmla="val 80778"/>
            </a:avLst>
          </a:prstGeom>
          <a:solidFill>
            <a:schemeClr val="bg2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know everything about him… Well, not as much as Google.</a:t>
            </a:r>
          </a:p>
        </p:txBody>
      </p:sp>
      <p:sp>
        <p:nvSpPr>
          <p:cNvPr id="35" name="Cloud Callout 34"/>
          <p:cNvSpPr/>
          <p:nvPr/>
        </p:nvSpPr>
        <p:spPr>
          <a:xfrm>
            <a:off x="2991757" y="1963862"/>
            <a:ext cx="3002590" cy="1641536"/>
          </a:xfrm>
          <a:prstGeom prst="cloudCallout">
            <a:avLst>
              <a:gd name="adj1" fmla="val 59815"/>
              <a:gd name="adj2" fmla="val 17935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But I’ll only tell you what you are allowed to know.</a:t>
            </a:r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6179009" y="2310804"/>
            <a:ext cx="2443902" cy="2902963"/>
            <a:chOff x="4752261" y="2816400"/>
            <a:chExt cx="2098346" cy="2492498"/>
          </a:xfrm>
        </p:grpSpPr>
        <p:pic>
          <p:nvPicPr>
            <p:cNvPr id="37" name="Picture 2" descr="C:\Users\Administrator\Dropbox\Work\Shibbolmethis\Image\Server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261" y="2816400"/>
              <a:ext cx="1264712" cy="2492498"/>
            </a:xfrm>
            <a:prstGeom prst="rect">
              <a:avLst/>
            </a:prstGeom>
            <a:noFill/>
          </p:spPr>
        </p:pic>
        <p:sp>
          <p:nvSpPr>
            <p:cNvPr id="38" name="Shape 37"/>
            <p:cNvSpPr/>
            <p:nvPr/>
          </p:nvSpPr>
          <p:spPr>
            <a:xfrm>
              <a:off x="5233069" y="3717240"/>
              <a:ext cx="1617538" cy="1541304"/>
            </a:xfrm>
            <a:prstGeom prst="gear6">
              <a:avLst>
                <a:gd name="adj1" fmla="val 13554"/>
                <a:gd name="adj2" fmla="val 5358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glow rad="25400">
                <a:schemeClr val="tx1">
                  <a:lumMod val="85000"/>
                  <a:lumOff val="15000"/>
                  <a:alpha val="68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400" cap="sm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</a:rPr>
                <a:t>LDAP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6683733" y="1510045"/>
            <a:ext cx="1478290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Identity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Provider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990" y="3050417"/>
            <a:ext cx="1737865" cy="2149874"/>
          </a:xfrm>
          <a:prstGeom prst="roundRect">
            <a:avLst>
              <a:gd name="adj" fmla="val 8594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2243233" y="5262520"/>
            <a:ext cx="4586512" cy="98488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algn="ctr"/>
            <a:r>
              <a:rPr lang="en-US" dirty="0"/>
              <a:t>SAML</a:t>
            </a:r>
            <a:endParaRPr lang="en-US" sz="2000" dirty="0"/>
          </a:p>
          <a:p>
            <a:pPr algn="ctr"/>
            <a:r>
              <a:rPr lang="en-US" sz="2000" dirty="0"/>
              <a:t>Security Assertion Markup Language</a:t>
            </a:r>
            <a:br>
              <a:rPr lang="en-US" sz="1400" dirty="0"/>
            </a:br>
            <a:r>
              <a:rPr lang="en-US" sz="1400" dirty="0">
                <a:hlinkClick r:id="rId7"/>
              </a:rPr>
              <a:t>https://www.samltool.com/generic_sso_res.php</a:t>
            </a:r>
            <a:r>
              <a:rPr lang="en-US" sz="1400" dirty="0"/>
              <a:t> </a:t>
            </a:r>
          </a:p>
        </p:txBody>
      </p:sp>
      <p:sp>
        <p:nvSpPr>
          <p:cNvPr id="45" name="Check on guy"/>
          <p:cNvSpPr/>
          <p:nvPr/>
        </p:nvSpPr>
        <p:spPr>
          <a:xfrm>
            <a:off x="3178206" y="669269"/>
            <a:ext cx="3195961" cy="1351266"/>
          </a:xfrm>
          <a:prstGeom prst="wedgeEllipseCallout">
            <a:avLst>
              <a:gd name="adj1" fmla="val 54533"/>
              <a:gd name="adj2" fmla="val 86451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I can </a:t>
            </a:r>
            <a:r>
              <a:rPr lang="en-US" sz="2400" cap="small" dirty="0">
                <a:solidFill>
                  <a:srgbClr val="008000"/>
                </a:solidFill>
                <a:latin typeface="Comic Sans MS" pitchFamily="66" charset="0"/>
              </a:rPr>
              <a:t>Authenticate</a:t>
            </a:r>
            <a:r>
              <a:rPr lang="en-US" sz="2000" cap="small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him. </a:t>
            </a:r>
          </a:p>
        </p:txBody>
      </p:sp>
      <p:sp>
        <p:nvSpPr>
          <p:cNvPr id="46" name="Check on guy"/>
          <p:cNvSpPr/>
          <p:nvPr/>
        </p:nvSpPr>
        <p:spPr>
          <a:xfrm>
            <a:off x="2554699" y="1858184"/>
            <a:ext cx="3420991" cy="1290707"/>
          </a:xfrm>
          <a:prstGeom prst="wedgeEllipseCallout">
            <a:avLst>
              <a:gd name="adj1" fmla="val 61949"/>
              <a:gd name="adj2" fmla="val 13004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Here is his </a:t>
            </a:r>
            <a:r>
              <a:rPr lang="en-US" sz="2000" cap="sm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NameID</a:t>
            </a:r>
            <a:r>
              <a: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and some </a:t>
            </a:r>
            <a:r>
              <a:rPr lang="en-US" sz="2400" cap="small" dirty="0">
                <a:solidFill>
                  <a:srgbClr val="008000"/>
                </a:solidFill>
                <a:latin typeface="Comic Sans MS" pitchFamily="66" charset="0"/>
              </a:rPr>
              <a:t>Assertions</a:t>
            </a:r>
            <a:r>
              <a: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EEDEB"/>
              </a:clrFrom>
              <a:clrTo>
                <a:srgbClr val="EEED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085" y="5804226"/>
            <a:ext cx="808555" cy="105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8376377" y="6013339"/>
            <a:ext cx="563797" cy="797434"/>
            <a:chOff x="1282976" y="804207"/>
            <a:chExt cx="1824969" cy="2492498"/>
          </a:xfrm>
        </p:grpSpPr>
        <p:pic>
          <p:nvPicPr>
            <p:cNvPr id="22" name="Picture 2" descr="C:\Users\Administrator\Dropbox\Work\Shibbolmethis\Image\Server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2976" y="804207"/>
              <a:ext cx="1264712" cy="2492498"/>
            </a:xfrm>
            <a:prstGeom prst="rect">
              <a:avLst/>
            </a:prstGeom>
            <a:noFill/>
          </p:spPr>
        </p:pic>
        <p:sp>
          <p:nvSpPr>
            <p:cNvPr id="23" name="Oval 22"/>
            <p:cNvSpPr/>
            <p:nvPr/>
          </p:nvSpPr>
          <p:spPr>
            <a:xfrm>
              <a:off x="1949954" y="1940854"/>
              <a:ext cx="1038538" cy="10700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9477" y="1895920"/>
              <a:ext cx="1208468" cy="1159887"/>
            </a:xfrm>
            <a:prstGeom prst="rect">
              <a:avLst/>
            </a:prstGeom>
            <a:noFill/>
            <a:effectLst/>
          </p:spPr>
        </p:pic>
      </p:grpSp>
    </p:spTree>
    <p:extLst>
      <p:ext uri="{BB962C8B-B14F-4D97-AF65-F5344CB8AC3E}">
        <p14:creationId xmlns:p14="http://schemas.microsoft.com/office/powerpoint/2010/main" val="104901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nimBg="1"/>
      <p:bldP spid="34" grpId="1" animBg="1"/>
      <p:bldP spid="35" grpId="0" animBg="1"/>
      <p:bldP spid="35" grpId="1" animBg="1"/>
      <p:bldP spid="42" grpId="0" animBg="1"/>
      <p:bldP spid="45" grpId="0" animBg="1"/>
      <p:bldP spid="4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Shibuser.txt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05" y="1107288"/>
            <a:ext cx="8184995" cy="53406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auth:urn:oid:1.3.6.1.4.1.5923.1.1.1.6 </a:t>
            </a:r>
            <a:r>
              <a:rPr lang="en-US" dirty="0" err="1"/>
              <a:t>eq</a:t>
            </a:r>
            <a:r>
              <a:rPr lang="en-US" dirty="0"/>
              <a:t> "LibITGuy@ucf.edu";</a:t>
            </a:r>
          </a:p>
          <a:p>
            <a:pPr marL="0" indent="0">
              <a:buNone/>
            </a:pPr>
            <a:r>
              <a:rPr lang="en-US" dirty="0"/>
              <a:t>Admin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auth:urn:oid:1.3.6.1.4.1.5923.1.1.1.6 </a:t>
            </a:r>
            <a:r>
              <a:rPr lang="en-US" dirty="0" err="1"/>
              <a:t>eq</a:t>
            </a:r>
            <a:r>
              <a:rPr lang="en-US" dirty="0"/>
              <a:t> “BadUser@ucf.edu";</a:t>
            </a:r>
          </a:p>
          <a:p>
            <a:pPr marL="0" indent="0">
              <a:buNone/>
            </a:pPr>
            <a:r>
              <a:rPr lang="en-US" dirty="0"/>
              <a:t>Deny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set </a:t>
            </a:r>
            <a:r>
              <a:rPr lang="en-US" dirty="0" err="1"/>
              <a:t>login:loguser</a:t>
            </a:r>
            <a:r>
              <a:rPr lang="en-US" dirty="0"/>
              <a:t> = urn:oid:1.3.6.1.4.1.5923.1.1.1.6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779" y="757931"/>
            <a:ext cx="8168338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if </a:t>
            </a:r>
            <a:r>
              <a:rPr lang="en-US" b="1" dirty="0" err="1"/>
              <a:t>eduPersonPrincipalName</a:t>
            </a:r>
            <a:r>
              <a:rPr lang="en-US" dirty="0"/>
              <a:t> equals </a:t>
            </a:r>
            <a:r>
              <a:rPr lang="en-US" i="1" dirty="0" err="1"/>
              <a:t>thisperson</a:t>
            </a:r>
            <a:r>
              <a:rPr lang="en-US" dirty="0"/>
              <a:t> then give them admin rights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778" y="3026839"/>
            <a:ext cx="8168339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if </a:t>
            </a:r>
            <a:r>
              <a:rPr lang="en-US" b="1" dirty="0" err="1"/>
              <a:t>eduPersonPrincipalName</a:t>
            </a:r>
            <a:r>
              <a:rPr lang="en-US" dirty="0"/>
              <a:t> equals </a:t>
            </a:r>
            <a:r>
              <a:rPr lang="en-US" i="1" dirty="0" err="1"/>
              <a:t>thisperson</a:t>
            </a:r>
            <a:r>
              <a:rPr lang="en-US" dirty="0"/>
              <a:t> then deny them access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778" y="5473661"/>
            <a:ext cx="8168338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Set login to user’s </a:t>
            </a:r>
            <a:r>
              <a:rPr lang="en-US" b="1" dirty="0" err="1"/>
              <a:t>eduPersonPrincipalName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397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EZproxy </a:t>
            </a:r>
            <a:r>
              <a:rPr lang="en-US" dirty="0" err="1"/>
              <a:t>Shibb</a:t>
            </a:r>
            <a:r>
              <a:rPr lang="en-US" dirty="0"/>
              <a:t> URLs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55" y="982015"/>
            <a:ext cx="7886700" cy="5354425"/>
          </a:xfrm>
        </p:spPr>
        <p:txBody>
          <a:bodyPr>
            <a:normAutofit/>
          </a:bodyPr>
          <a:lstStyle/>
          <a:p>
            <a:r>
              <a:rPr lang="en-US" dirty="0"/>
              <a:t>EZproxy Starting Point URLs </a:t>
            </a:r>
            <a:br>
              <a:rPr lang="en-US" dirty="0"/>
            </a:br>
            <a:r>
              <a:rPr lang="en-US" dirty="0">
                <a:hlinkClick r:id="rId2"/>
              </a:rPr>
              <a:t>https://login.ezproxy.net.ucf.edu/login&amp;url=</a:t>
            </a:r>
            <a:endParaRPr lang="en-US" dirty="0"/>
          </a:p>
          <a:p>
            <a:r>
              <a:rPr lang="en-US" dirty="0" err="1"/>
              <a:t>Shibbolized</a:t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https://login.ezproxy.net.ucf.edu/login?</a:t>
            </a:r>
            <a:r>
              <a:rPr lang="en-US" b="1" dirty="0">
                <a:solidFill>
                  <a:srgbClr val="FF0000"/>
                </a:solidFill>
              </a:rPr>
              <a:t>auth=shibb</a:t>
            </a:r>
            <a:r>
              <a:rPr lang="en-US" dirty="0">
                <a:solidFill>
                  <a:srgbClr val="FF0000"/>
                </a:solidFill>
              </a:rPr>
              <a:t>&amp;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url=</a:t>
            </a:r>
            <a:r>
              <a:rPr lang="en-US" dirty="0"/>
              <a:t> </a:t>
            </a:r>
          </a:p>
          <a:p>
            <a:r>
              <a:rPr lang="en-US" dirty="0"/>
              <a:t>UCF Deployed in: </a:t>
            </a:r>
          </a:p>
          <a:p>
            <a:pPr lvl="1"/>
            <a:r>
              <a:rPr lang="en-US" dirty="0"/>
              <a:t>SFX</a:t>
            </a:r>
          </a:p>
          <a:p>
            <a:pPr lvl="1"/>
            <a:r>
              <a:rPr lang="en-US" dirty="0"/>
              <a:t>EBSCOhost Discovery</a:t>
            </a:r>
          </a:p>
          <a:p>
            <a:pPr lvl="1"/>
            <a:r>
              <a:rPr lang="en-US" dirty="0" err="1"/>
              <a:t>LibGuides</a:t>
            </a:r>
            <a:r>
              <a:rPr lang="en-US" dirty="0"/>
              <a:t> and Database list</a:t>
            </a:r>
          </a:p>
        </p:txBody>
      </p:sp>
    </p:spTree>
    <p:extLst>
      <p:ext uri="{BB962C8B-B14F-4D97-AF65-F5344CB8AC3E}">
        <p14:creationId xmlns:p14="http://schemas.microsoft.com/office/powerpoint/2010/main" val="40604765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Permissive!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976" y="2219739"/>
            <a:ext cx="2952160" cy="385896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Current students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Faculty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Employees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C00000"/>
                </a:solidFill>
              </a:rPr>
              <a:t>Alumni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C00000"/>
                </a:solidFill>
              </a:rPr>
              <a:t>Previous students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C00000"/>
                </a:solidFill>
              </a:rPr>
              <a:t>Department network accounts…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YIKES!!!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Administrator\Dropbox\Work\Shibbolmethis\Image\Serv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820" y="3447626"/>
            <a:ext cx="1472985" cy="2902963"/>
          </a:xfrm>
          <a:prstGeom prst="rect">
            <a:avLst/>
          </a:prstGeom>
          <a:noFill/>
        </p:spPr>
      </p:pic>
      <p:sp>
        <p:nvSpPr>
          <p:cNvPr id="5" name="Shape 4"/>
          <p:cNvSpPr/>
          <p:nvPr/>
        </p:nvSpPr>
        <p:spPr>
          <a:xfrm>
            <a:off x="1363808" y="4496816"/>
            <a:ext cx="1883914" cy="1795126"/>
          </a:xfrm>
          <a:prstGeom prst="gear6">
            <a:avLst>
              <a:gd name="adj1" fmla="val 13554"/>
              <a:gd name="adj2" fmla="val 5358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  <a:effectLst>
            <a:glow rad="25400">
              <a:schemeClr val="tx1">
                <a:lumMod val="85000"/>
                <a:lumOff val="15000"/>
                <a:alpha val="68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LDAP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0" y="1113553"/>
            <a:ext cx="3561432" cy="1486451"/>
          </a:xfrm>
          <a:prstGeom prst="wedgeEllipseCallout">
            <a:avLst>
              <a:gd name="adj1" fmla="val -14055"/>
              <a:gd name="adj2" fmla="val 114218"/>
            </a:avLst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Everyone I know is an 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EduPerson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5925683" y="1200457"/>
            <a:ext cx="3025424" cy="1730662"/>
          </a:xfrm>
          <a:prstGeom prst="wedgeEllipseCallout">
            <a:avLst>
              <a:gd name="adj1" fmla="val -6676"/>
              <a:gd name="adj2" fmla="val 92526"/>
            </a:avLst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That’s good enough for me.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289589" y="3447625"/>
            <a:ext cx="2153286" cy="3000307"/>
            <a:chOff x="6289589" y="3447625"/>
            <a:chExt cx="2153286" cy="3000307"/>
          </a:xfrm>
        </p:grpSpPr>
        <p:grpSp>
          <p:nvGrpSpPr>
            <p:cNvPr id="8" name="Group 7"/>
            <p:cNvGrpSpPr/>
            <p:nvPr/>
          </p:nvGrpSpPr>
          <p:grpSpPr>
            <a:xfrm>
              <a:off x="6289589" y="3447625"/>
              <a:ext cx="2153286" cy="3000307"/>
              <a:chOff x="1282976" y="804207"/>
              <a:chExt cx="1765545" cy="2492498"/>
            </a:xfrm>
          </p:grpSpPr>
          <p:pic>
            <p:nvPicPr>
              <p:cNvPr id="9" name="Picture 2" descr="C:\Users\Administrator\Dropbox\Work\Shibbolmethis\Image\Server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82976" y="804207"/>
                <a:ext cx="1264712" cy="2492498"/>
              </a:xfrm>
              <a:prstGeom prst="rect">
                <a:avLst/>
              </a:prstGeom>
              <a:noFill/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7000"/>
              </a:blip>
              <a:stretch>
                <a:fillRect/>
              </a:stretch>
            </p:blipFill>
            <p:spPr>
              <a:xfrm>
                <a:off x="1773264" y="1994335"/>
                <a:ext cx="1275257" cy="1126649"/>
              </a:xfrm>
              <a:prstGeom prst="rect">
                <a:avLst/>
              </a:prstGeom>
              <a:noFill/>
              <a:effectLst/>
            </p:spPr>
          </p:pic>
        </p:grpSp>
        <p:sp>
          <p:nvSpPr>
            <p:cNvPr id="14" name="Oval 13"/>
            <p:cNvSpPr/>
            <p:nvPr/>
          </p:nvSpPr>
          <p:spPr>
            <a:xfrm>
              <a:off x="6976525" y="4992624"/>
              <a:ext cx="1371947" cy="119892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EZproxy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45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Library Entitlements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093508"/>
            <a:ext cx="6762749" cy="5354425"/>
          </a:xfrm>
        </p:spPr>
        <p:txBody>
          <a:bodyPr>
            <a:normAutofit fontScale="925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this doc,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Implementing the Shibboleth - EZproxy Hybrid - InCommon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 think we need to add this to our shibuser.txt:</a:t>
            </a:r>
            <a:r>
              <a:rPr lang="en-US" altLang="en-US" dirty="0"/>
              <a:t> </a:t>
            </a:r>
            <a:endParaRPr lang="en-US" altLang="en-US" dirty="0"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auth:urn:mace:dir:attribute-def:eduPersonEntitlement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</a:t>
            </a:r>
            <a:endParaRPr lang="en-US" altLang="en-US" sz="2800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urn:mace:dir:entitlement:common-lib-terms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"); Deny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assume that our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IdP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set up with the standard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common-lib-terms entitlements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If not, then we should ask Matt and his crew to add it.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4" name="Athena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73" t="5882" r="17751" b="69565"/>
          <a:stretch/>
        </p:blipFill>
        <p:spPr bwMode="auto">
          <a:xfrm flipH="1">
            <a:off x="312936" y="3080003"/>
            <a:ext cx="1371600" cy="1381434"/>
          </a:xfrm>
          <a:prstGeom prst="roundRect">
            <a:avLst>
              <a:gd name="adj" fmla="val 8594"/>
            </a:avLst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52076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common-lib-terms</a:t>
            </a:r>
          </a:p>
        </p:txBody>
      </p:sp>
      <p:sp>
        <p:nvSpPr>
          <p:cNvPr id="13" name="Heart 12"/>
          <p:cNvSpPr>
            <a:spLocks noChangeAspect="1"/>
          </p:cNvSpPr>
          <p:nvPr/>
        </p:nvSpPr>
        <p:spPr>
          <a:xfrm rot="20731048" flipH="1">
            <a:off x="1520881" y="880735"/>
            <a:ext cx="6052134" cy="5854755"/>
          </a:xfrm>
          <a:prstGeom prst="hear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616" y="2375210"/>
            <a:ext cx="5597913" cy="33063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common-lib-terms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entitlement value represents the members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of an institution that are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included in the terms of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typical library contract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with a library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resource provider. </a:t>
            </a:r>
          </a:p>
          <a:p>
            <a:endParaRPr lang="en-US" dirty="0"/>
          </a:p>
        </p:txBody>
      </p:sp>
      <p:sp>
        <p:nvSpPr>
          <p:cNvPr id="7" name="Heart 6"/>
          <p:cNvSpPr>
            <a:spLocks noChangeAspect="1"/>
          </p:cNvSpPr>
          <p:nvPr/>
        </p:nvSpPr>
        <p:spPr>
          <a:xfrm rot="20731048" flipH="1">
            <a:off x="1032722" y="3833701"/>
            <a:ext cx="279599" cy="257766"/>
          </a:xfrm>
          <a:prstGeom prst="hear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6059461" y="1596987"/>
            <a:ext cx="1906859" cy="763830"/>
          </a:xfrm>
          <a:prstGeom prst="wedgeEllipseCallout">
            <a:avLst>
              <a:gd name="adj1" fmla="val 35892"/>
              <a:gd name="adj2" fmla="val 110677"/>
            </a:avLst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Nope</a:t>
            </a:r>
          </a:p>
        </p:txBody>
      </p:sp>
      <p:sp>
        <p:nvSpPr>
          <p:cNvPr id="16" name="Lightning Bolt 15"/>
          <p:cNvSpPr/>
          <p:nvPr/>
        </p:nvSpPr>
        <p:spPr>
          <a:xfrm rot="21122013">
            <a:off x="4225875" y="2114086"/>
            <a:ext cx="741262" cy="4458748"/>
          </a:xfrm>
          <a:prstGeom prst="lightningBol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19" y="2638655"/>
            <a:ext cx="1591324" cy="3737761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BBBBB"/>
              </a:clrFrom>
              <a:clrTo>
                <a:srgbClr val="BBBBB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8779" y="2595373"/>
            <a:ext cx="1438630" cy="377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761" y="2672912"/>
            <a:ext cx="1367718" cy="379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4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7" grpId="1" animBg="1"/>
      <p:bldP spid="14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</a:t>
            </a:r>
            <a:r>
              <a:rPr lang="en-US" dirty="0" err="1"/>
              <a:t>EZProxy</a:t>
            </a:r>
            <a:r>
              <a:rPr lang="en-US" dirty="0"/>
              <a:t> Out of the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Out-dated </a:t>
            </a:r>
            <a:r>
              <a:rPr lang="en-US" dirty="0" err="1"/>
              <a:t>EZProxy</a:t>
            </a:r>
            <a:r>
              <a:rPr lang="en-US" dirty="0"/>
              <a:t> links</a:t>
            </a:r>
          </a:p>
          <a:p>
            <a:pPr lvl="1"/>
            <a:r>
              <a:rPr lang="en-US" dirty="0"/>
              <a:t>Leverage service provider </a:t>
            </a:r>
            <a:r>
              <a:rPr lang="en-US" dirty="0" err="1"/>
              <a:t>Shibb</a:t>
            </a:r>
            <a:r>
              <a:rPr lang="en-US" dirty="0"/>
              <a:t> support</a:t>
            </a:r>
          </a:p>
          <a:p>
            <a:r>
              <a:rPr lang="en-US" dirty="0" err="1"/>
              <a:t>SPUEdit</a:t>
            </a:r>
            <a:endParaRPr lang="en-US" dirty="0"/>
          </a:p>
          <a:p>
            <a:pPr lvl="1"/>
            <a:r>
              <a:rPr lang="en-US" dirty="0"/>
              <a:t>“Rarely used directive”</a:t>
            </a:r>
          </a:p>
          <a:p>
            <a:pPr lvl="1"/>
            <a:r>
              <a:rPr lang="en-US" dirty="0"/>
              <a:t>Best Practice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Shibbolet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10092" y="4707966"/>
            <a:ext cx="1842887" cy="215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5197792" y="2467780"/>
            <a:ext cx="3277625" cy="1605663"/>
          </a:xfrm>
          <a:prstGeom prst="cloudCallout">
            <a:avLst>
              <a:gd name="adj1" fmla="val 27950"/>
              <a:gd name="adj2" fmla="val 85010"/>
            </a:avLst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small" dirty="0">
                <a:solidFill>
                  <a:schemeClr val="tx1"/>
                </a:solidFill>
                <a:latin typeface="Viner Hand ITC" panose="03070502030502020203" pitchFamily="66" charset="0"/>
              </a:rPr>
              <a:t>Here…let me fix that for you…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70387"/>
            <a:ext cx="6831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www.incommon.org</a:t>
            </a:r>
            <a:r>
              <a:rPr lang="en-US" dirty="0"/>
              <a:t>/library/docs/</a:t>
            </a:r>
            <a:r>
              <a:rPr lang="en-US" dirty="0" err="1"/>
              <a:t>Best_Practices.pdf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4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29188" y="1093508"/>
            <a:ext cx="5517319" cy="5354425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Shibboleth enables</a:t>
            </a:r>
          </a:p>
          <a:p>
            <a:pPr lvl="1"/>
            <a:r>
              <a:rPr lang="en-US" dirty="0"/>
              <a:t>Single sign on across institution and federation services</a:t>
            </a:r>
          </a:p>
          <a:p>
            <a:pPr lvl="1"/>
            <a:r>
              <a:rPr lang="en-US" dirty="0"/>
              <a:t>Seamless user experience</a:t>
            </a:r>
          </a:p>
          <a:p>
            <a:pPr lvl="1"/>
            <a:r>
              <a:rPr lang="en-US" dirty="0"/>
              <a:t>Customized services based on attributes, </a:t>
            </a:r>
          </a:p>
          <a:p>
            <a:pPr lvl="1"/>
            <a:r>
              <a:rPr lang="en-US" dirty="0"/>
              <a:t>Personalized services for individuals, </a:t>
            </a:r>
          </a:p>
          <a:p>
            <a:pPr lvl="1"/>
            <a:r>
              <a:rPr lang="en-US" dirty="0"/>
              <a:t>Anonymity </a:t>
            </a:r>
          </a:p>
          <a:p>
            <a:r>
              <a:rPr lang="en-US" dirty="0"/>
              <a:t>Requires collaboration:</a:t>
            </a:r>
          </a:p>
          <a:p>
            <a:pPr lvl="1"/>
            <a:r>
              <a:rPr lang="en-US" dirty="0"/>
              <a:t>Campus IT</a:t>
            </a:r>
          </a:p>
          <a:p>
            <a:pPr lvl="1"/>
            <a:r>
              <a:rPr lang="en-US" dirty="0"/>
              <a:t>Library IT</a:t>
            </a:r>
          </a:p>
          <a:p>
            <a:pPr lvl="1"/>
            <a:r>
              <a:rPr lang="en-US" dirty="0"/>
              <a:t>eResources Librarians</a:t>
            </a:r>
          </a:p>
          <a:p>
            <a:r>
              <a:rPr lang="en-US" dirty="0"/>
              <a:t>Works with and expands on </a:t>
            </a:r>
            <a:r>
              <a:rPr lang="en-US" dirty="0" err="1"/>
              <a:t>Ezproxy</a:t>
            </a:r>
            <a:r>
              <a:rPr lang="en-US" dirty="0"/>
              <a:t>, IP-based, authentication</a:t>
            </a:r>
          </a:p>
        </p:txBody>
      </p:sp>
      <p:pic>
        <p:nvPicPr>
          <p:cNvPr id="4" name="Athena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73" t="5882" r="17751" b="69565"/>
          <a:stretch/>
        </p:blipFill>
        <p:spPr bwMode="auto">
          <a:xfrm flipH="1">
            <a:off x="257589" y="5177992"/>
            <a:ext cx="1371600" cy="1381434"/>
          </a:xfrm>
          <a:prstGeom prst="roundRect">
            <a:avLst>
              <a:gd name="adj" fmla="val 8594"/>
            </a:avLst>
          </a:prstGeom>
          <a:solidFill>
            <a:srgbClr val="FFFF99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73" b="95816" l="9378" r="97171">
                        <a14:foregroundMark x1="30477" y1="46695" x2="36783" y2="64948"/>
                        <a14:foregroundMark x1="46726" y1="45543" x2="54082" y2="47059"/>
                        <a14:foregroundMark x1="39369" y1="45907" x2="53274" y2="93693"/>
                        <a14:foregroundMark x1="62732" y1="58096" x2="68068" y2="71073"/>
                        <a14:foregroundMark x1="68310" y1="69739" x2="94665" y2="80594"/>
                        <a14:foregroundMark x1="94665" y1="81322" x2="97251" y2="90661"/>
                        <a14:foregroundMark x1="42361" y1="72589" x2="18027" y2="84961"/>
                        <a14:foregroundMark x1="63945" y1="68163" x2="50040" y2="78836"/>
                        <a14:foregroundMark x1="19240" y1="86295" x2="14470" y2="95816"/>
                        <a14:foregroundMark x1="16734" y1="94845" x2="97009" y2="90843"/>
                        <a14:foregroundMark x1="42603" y1="22680" x2="57882" y2="25531"/>
                        <a14:foregroundMark x1="58610" y1="26258" x2="72352" y2="46452"/>
                        <a14:foregroundMark x1="27405" y1="44391" x2="24333" y2="38084"/>
                        <a14:foregroundMark x1="24818" y1="38084" x2="34519" y2="25713"/>
                        <a14:foregroundMark x1="26920" y1="43602" x2="28375" y2="50273"/>
                        <a14:foregroundMark x1="27890" y1="43238" x2="56103" y2="35415"/>
                        <a14:foregroundMark x1="18027" y1="85143" x2="14470" y2="9332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2" t="20537" r="14464" b="15198"/>
          <a:stretch/>
        </p:blipFill>
        <p:spPr>
          <a:xfrm>
            <a:off x="7451307" y="5182768"/>
            <a:ext cx="1368843" cy="1371881"/>
          </a:xfrm>
          <a:prstGeom prst="roundRect">
            <a:avLst>
              <a:gd name="adj" fmla="val 8594"/>
            </a:avLst>
          </a:prstGeom>
          <a:solidFill>
            <a:srgbClr val="FFFF99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sp>
        <p:nvSpPr>
          <p:cNvPr id="6" name="Oval Callout 5"/>
          <p:cNvSpPr/>
          <p:nvPr/>
        </p:nvSpPr>
        <p:spPr>
          <a:xfrm>
            <a:off x="91936" y="4174434"/>
            <a:ext cx="1940082" cy="559169"/>
          </a:xfrm>
          <a:prstGeom prst="wedgeEllipseCallout">
            <a:avLst>
              <a:gd name="adj1" fmla="val -3126"/>
              <a:gd name="adj2" fmla="val 116588"/>
            </a:avLst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Shibb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6743677" y="4018145"/>
            <a:ext cx="1940082" cy="559169"/>
          </a:xfrm>
          <a:prstGeom prst="wedgeEllipseCallout">
            <a:avLst>
              <a:gd name="adj1" fmla="val 1656"/>
              <a:gd name="adj2" fmla="val 128438"/>
            </a:avLst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Shibb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70618" y="3667809"/>
            <a:ext cx="1940082" cy="559169"/>
          </a:xfrm>
          <a:prstGeom prst="wedgeEllipseCallout">
            <a:avLst>
              <a:gd name="adj1" fmla="val -7225"/>
              <a:gd name="adj2" fmla="val 204277"/>
            </a:avLst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Shibb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6771984" y="3491135"/>
            <a:ext cx="1940082" cy="559169"/>
          </a:xfrm>
          <a:prstGeom prst="wedgeEllipseCallout">
            <a:avLst>
              <a:gd name="adj1" fmla="val 2339"/>
              <a:gd name="adj2" fmla="val 223237"/>
            </a:avLst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Shibb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170618" y="3170876"/>
            <a:ext cx="1940082" cy="559169"/>
          </a:xfrm>
          <a:prstGeom prst="wedgeEllipseCallout">
            <a:avLst>
              <a:gd name="adj1" fmla="val -7225"/>
              <a:gd name="adj2" fmla="val 296706"/>
            </a:avLst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Shibb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6879238" y="2931966"/>
            <a:ext cx="1940082" cy="559169"/>
          </a:xfrm>
          <a:prstGeom prst="wedgeEllipseCallout">
            <a:avLst>
              <a:gd name="adj1" fmla="val -5175"/>
              <a:gd name="adj2" fmla="val 325146"/>
            </a:avLst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Shibb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170618" y="2523222"/>
            <a:ext cx="1940082" cy="559169"/>
          </a:xfrm>
          <a:prstGeom prst="wedgeEllipseCallout">
            <a:avLst>
              <a:gd name="adj1" fmla="val -5858"/>
              <a:gd name="adj2" fmla="val 396245"/>
            </a:avLst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Shibb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6824162" y="2551816"/>
            <a:ext cx="1940082" cy="559169"/>
          </a:xfrm>
          <a:prstGeom prst="wedgeEllipseCallout">
            <a:avLst>
              <a:gd name="adj1" fmla="val 290"/>
              <a:gd name="adj2" fmla="val 396245"/>
            </a:avLst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Shibb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21520" y="1936900"/>
            <a:ext cx="1940082" cy="559169"/>
          </a:xfrm>
          <a:prstGeom prst="wedgeEllipseCallout">
            <a:avLst>
              <a:gd name="adj1" fmla="val -393"/>
              <a:gd name="adj2" fmla="val 502894"/>
            </a:avLst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Shibb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6664995" y="2022029"/>
            <a:ext cx="1940082" cy="559169"/>
          </a:xfrm>
          <a:prstGeom prst="wedgeEllipseCallout">
            <a:avLst>
              <a:gd name="adj1" fmla="val 9170"/>
              <a:gd name="adj2" fmla="val 498154"/>
            </a:avLst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Shibb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347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Implementation Info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InCommon Library Collaboration</a:t>
            </a:r>
            <a:endParaRPr lang="en-US" dirty="0"/>
          </a:p>
          <a:p>
            <a:r>
              <a:rPr lang="en-US" dirty="0">
                <a:hlinkClick r:id="rId3"/>
              </a:rPr>
              <a:t>Registry of Resources</a:t>
            </a:r>
            <a:endParaRPr lang="en-US" dirty="0"/>
          </a:p>
          <a:p>
            <a:r>
              <a:rPr lang="en-US" dirty="0" err="1">
                <a:hlinkClick r:id="rId4"/>
              </a:rPr>
              <a:t>Shibb</a:t>
            </a:r>
            <a:r>
              <a:rPr lang="en-US" dirty="0">
                <a:hlinkClick r:id="rId4"/>
              </a:rPr>
              <a:t> Training</a:t>
            </a:r>
            <a:endParaRPr lang="en-US" dirty="0"/>
          </a:p>
          <a:p>
            <a:r>
              <a:rPr lang="en-US" dirty="0" err="1">
                <a:hlinkClick r:id="rId5"/>
              </a:rPr>
              <a:t>Shibb</a:t>
            </a:r>
            <a:r>
              <a:rPr lang="en-US" dirty="0">
                <a:hlinkClick r:id="rId5"/>
              </a:rPr>
              <a:t> – </a:t>
            </a:r>
            <a:r>
              <a:rPr lang="en-US" dirty="0" err="1">
                <a:hlinkClick r:id="rId5"/>
              </a:rPr>
              <a:t>EzProxy</a:t>
            </a:r>
            <a:r>
              <a:rPr lang="en-US" dirty="0">
                <a:hlinkClick r:id="rId5"/>
              </a:rPr>
              <a:t> Hybrid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Vendor Specific Info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lvl="0">
              <a:spcBef>
                <a:spcPts val="0"/>
              </a:spcBef>
              <a:buSzPct val="100000"/>
            </a:pPr>
            <a:r>
              <a:rPr lang="en">
                <a:hlinkClick r:id="rId6"/>
              </a:rPr>
              <a:t>EZProxy</a:t>
            </a:r>
          </a:p>
          <a:p>
            <a:pPr marL="457200" lvl="0">
              <a:spcBef>
                <a:spcPts val="0"/>
              </a:spcBef>
              <a:buSzPct val="100000"/>
            </a:pPr>
            <a:r>
              <a:rPr lang="en">
                <a:hlinkClick r:id="rId7"/>
              </a:rPr>
              <a:t>EBSCO</a:t>
            </a:r>
          </a:p>
          <a:p>
            <a:pPr marL="457200" lvl="0">
              <a:spcBef>
                <a:spcPts val="0"/>
              </a:spcBef>
              <a:buSzPct val="100000"/>
            </a:pPr>
            <a:r>
              <a:rPr lang="en">
                <a:hlinkClick r:id="rId8"/>
              </a:rPr>
              <a:t>ProQuest</a:t>
            </a:r>
          </a:p>
          <a:p>
            <a:pPr marL="457200" lvl="0">
              <a:spcBef>
                <a:spcPts val="0"/>
              </a:spcBef>
              <a:buSzPct val="100000"/>
            </a:pPr>
            <a:r>
              <a:rPr lang="en">
                <a:hlinkClick r:id="rId9"/>
              </a:rPr>
              <a:t>JSTOR</a:t>
            </a:r>
          </a:p>
          <a:p>
            <a:pPr marL="457200" lvl="0">
              <a:spcBef>
                <a:spcPts val="0"/>
              </a:spcBef>
              <a:buSzPct val="100000"/>
            </a:pPr>
            <a:r>
              <a:rPr lang="en">
                <a:hlinkClick r:id="rId10"/>
              </a:rPr>
              <a:t>ACM</a:t>
            </a:r>
          </a:p>
          <a:p>
            <a:pPr marL="457200" lvl="0">
              <a:spcBef>
                <a:spcPts val="0"/>
              </a:spcBef>
              <a:buSzPct val="100000"/>
            </a:pPr>
            <a:r>
              <a:rPr lang="en">
                <a:hlinkClick r:id="rId11"/>
              </a:rPr>
              <a:t>Elsevier</a:t>
            </a:r>
          </a:p>
          <a:p>
            <a:pPr marL="457200" lvl="0">
              <a:spcBef>
                <a:spcPts val="0"/>
              </a:spcBef>
              <a:buSzPct val="100000"/>
            </a:pPr>
            <a:r>
              <a:rPr lang="en">
                <a:hlinkClick r:id="rId12"/>
              </a:rPr>
              <a:t>Ovid</a:t>
            </a:r>
          </a:p>
          <a:p>
            <a:pPr marL="457200" lvl="0">
              <a:spcBef>
                <a:spcPts val="0"/>
              </a:spcBef>
              <a:buSzPct val="100000"/>
            </a:pPr>
            <a:r>
              <a:rPr lang="en">
                <a:hlinkClick r:id="rId13"/>
              </a:rPr>
              <a:t>Project Muse</a:t>
            </a:r>
          </a:p>
          <a:p>
            <a:pPr marL="457200" lvl="0">
              <a:spcBef>
                <a:spcPts val="0"/>
              </a:spcBef>
              <a:buSzPct val="100000"/>
            </a:pPr>
            <a:r>
              <a:rPr lang="en">
                <a:hlinkClick r:id="rId14"/>
              </a:rPr>
              <a:t>Thomson</a:t>
            </a:r>
            <a:endParaRPr lang="en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67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lvl="0">
              <a:defRPr/>
            </a:lvl1pPr>
          </a:lstStyle>
          <a:p>
            <a:pPr lvl="0"/>
            <a:r>
              <a:rPr lang="en-US" dirty="0"/>
              <a:t>Glossary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>
            <a:lvl1pPr lvl="0">
              <a:defRPr/>
            </a:lvl1pPr>
          </a:lstStyle>
          <a:p>
            <a:pPr lvl="0"/>
            <a:r>
              <a:rPr lang="en-US" dirty="0"/>
              <a:t>Assertion - The identity information provided by an Identity Provider to a Service Provider.</a:t>
            </a:r>
          </a:p>
          <a:p>
            <a:pPr lvl="0"/>
            <a:r>
              <a:rPr lang="en-US" dirty="0"/>
              <a:t>Attribute - A single piece of information. Some attributes are general; others are personal. Some subset of all attributes defines a unique individual. Examples of an attribute are name and enrollment.</a:t>
            </a:r>
          </a:p>
          <a:p>
            <a:pPr lvl="0"/>
            <a:r>
              <a:rPr lang="en-US" dirty="0"/>
              <a:t>Attribute statement: asserts that a subject is associated with certain attributes. An attribute is simply a name-value pair. Relying parties use attributes to make access-control decisions.</a:t>
            </a:r>
          </a:p>
          <a:p>
            <a:pPr lvl="0"/>
            <a:r>
              <a:rPr lang="en-US" dirty="0"/>
              <a:t>Authentication statements: statement that the principal did indeed authenticate with the identity provider at a particular time using a particular method of authentication. </a:t>
            </a:r>
          </a:p>
          <a:p>
            <a:pPr lvl="0"/>
            <a:r>
              <a:rPr lang="en-US" dirty="0"/>
              <a:t>Authorization decision statement: asserts that a subject is permitted to perform action A on resource R given evidence E.</a:t>
            </a:r>
          </a:p>
          <a:p>
            <a:pPr lvl="0"/>
            <a:r>
              <a:rPr lang="en-US" dirty="0" err="1"/>
              <a:t>eduPerson</a:t>
            </a:r>
            <a:r>
              <a:rPr lang="en-US" dirty="0"/>
              <a:t> - An LDAP object class to facilitate inter-institutional applications</a:t>
            </a:r>
          </a:p>
          <a:p>
            <a:pPr lvl="0"/>
            <a:r>
              <a:rPr lang="en-US" dirty="0"/>
              <a:t>Provider </a:t>
            </a:r>
            <a:r>
              <a:rPr lang="en-US" dirty="0" err="1"/>
              <a:t>url</a:t>
            </a:r>
            <a:r>
              <a:rPr lang="en-US" dirty="0"/>
              <a:t>, and the network administrator.</a:t>
            </a:r>
          </a:p>
          <a:p>
            <a:pPr lvl="0"/>
            <a:r>
              <a:rPr lang="en-US" dirty="0" err="1"/>
              <a:t>EntityID</a:t>
            </a:r>
            <a:r>
              <a:rPr lang="en-US" dirty="0"/>
              <a:t> - ID that identifies an enterprise in a federation. Usually a URL that points to an XML file of info about the entity, such as the ID</a:t>
            </a:r>
          </a:p>
          <a:p>
            <a:pPr lvl="0"/>
            <a:r>
              <a:rPr lang="en-US" dirty="0"/>
              <a:t>Federated identity - management of identity information between members of a federation.</a:t>
            </a:r>
          </a:p>
          <a:p>
            <a:pPr lvl="0"/>
            <a:r>
              <a:rPr lang="en-US" dirty="0"/>
              <a:t>Identity Provider (</a:t>
            </a:r>
            <a:r>
              <a:rPr lang="en-US" dirty="0" err="1"/>
              <a:t>IDp</a:t>
            </a:r>
            <a:r>
              <a:rPr lang="en-US" dirty="0"/>
              <a:t>) - The system that authenticates an entity</a:t>
            </a:r>
          </a:p>
          <a:p>
            <a:pPr lvl="0"/>
            <a:r>
              <a:rPr lang="en-US" dirty="0"/>
              <a:t>Security Assertion Markup Language (SAML, pronounced </a:t>
            </a:r>
            <a:r>
              <a:rPr lang="en-US" dirty="0" err="1"/>
              <a:t>sam</a:t>
            </a:r>
            <a:r>
              <a:rPr lang="en-US" dirty="0"/>
              <a:t>-el) is an XML-based, open-standard data format for exchanging authentication and authorization data between parties, in particular, between an identity provider and a service provider.  (Wikipedia)</a:t>
            </a:r>
          </a:p>
          <a:p>
            <a:pPr lvl="0"/>
            <a:r>
              <a:rPr lang="en-US" dirty="0"/>
              <a:t>Service Provider (</a:t>
            </a:r>
            <a:r>
              <a:rPr lang="en-US" dirty="0" err="1"/>
              <a:t>Sp</a:t>
            </a:r>
            <a:r>
              <a:rPr lang="en-US" dirty="0"/>
              <a:t>) - makes online resources available to users based in part on information about them that it receives from other InCommon participants.</a:t>
            </a:r>
          </a:p>
          <a:p>
            <a:pPr lvl="0"/>
            <a:r>
              <a:rPr lang="en-US" dirty="0"/>
              <a:t>Where Are You From (WAYF) - A server used by the Shibboleth software to determine what a user's home organization is.</a:t>
            </a:r>
          </a:p>
          <a:p>
            <a:pPr lvl="0"/>
            <a:r>
              <a:rPr lang="en-US" dirty="0">
                <a:hlinkClick r:id="rId3"/>
              </a:rPr>
              <a:t>http://en.wikipedia.org/wiki/Security_Assertion_Markup_Language#SAML_Assertions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28263"/>
      </p:ext>
    </p:extLst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Questions?</a:t>
            </a:r>
          </a:p>
        </p:txBody>
      </p:sp>
      <p:pic>
        <p:nvPicPr>
          <p:cNvPr id="5" name="Shibbolet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50295" y="1256282"/>
            <a:ext cx="3731533" cy="435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0642159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8" b="98239" l="0" r="91707">
                        <a14:foregroundMark x1="17073" y1="91549" x2="88293" y2="4225"/>
                        <a14:foregroundMark x1="89268" y1="88028" x2="10244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048122" flipV="1">
            <a:off x="1946233" y="-505820"/>
            <a:ext cx="4874855" cy="9536017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822040" y="2408195"/>
            <a:ext cx="1974449" cy="2720610"/>
            <a:chOff x="1282976" y="804207"/>
            <a:chExt cx="1824969" cy="2492498"/>
          </a:xfrm>
        </p:grpSpPr>
        <p:pic>
          <p:nvPicPr>
            <p:cNvPr id="22" name="Picture 2" descr="C:\Users\Administrator\Dropbox\Work\Shibbolmethis\Image\Server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2976" y="804207"/>
              <a:ext cx="1264712" cy="2492498"/>
            </a:xfrm>
            <a:prstGeom prst="rect">
              <a:avLst/>
            </a:prstGeom>
            <a:noFill/>
          </p:spPr>
        </p:pic>
        <p:sp>
          <p:nvSpPr>
            <p:cNvPr id="23" name="Oval 22"/>
            <p:cNvSpPr/>
            <p:nvPr/>
          </p:nvSpPr>
          <p:spPr>
            <a:xfrm>
              <a:off x="1949954" y="1940854"/>
              <a:ext cx="1038538" cy="10700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7000"/>
            </a:blip>
            <a:stretch>
              <a:fillRect/>
            </a:stretch>
          </p:blipFill>
          <p:spPr>
            <a:xfrm>
              <a:off x="1899477" y="1895920"/>
              <a:ext cx="1208468" cy="1159887"/>
            </a:xfrm>
            <a:prstGeom prst="rect">
              <a:avLst/>
            </a:prstGeom>
            <a:noFill/>
            <a:effectLst/>
          </p:spPr>
        </p:pic>
      </p:grpSp>
      <p:sp>
        <p:nvSpPr>
          <p:cNvPr id="29" name="Check on guy"/>
          <p:cNvSpPr/>
          <p:nvPr/>
        </p:nvSpPr>
        <p:spPr>
          <a:xfrm>
            <a:off x="2861729" y="1053386"/>
            <a:ext cx="3819663" cy="1212936"/>
          </a:xfrm>
          <a:prstGeom prst="wedgeEllipseCallout">
            <a:avLst>
              <a:gd name="adj1" fmla="val -58313"/>
              <a:gd name="adj2" fmla="val 136279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cap="small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itchFamily="66" charset="0"/>
              </a:rPr>
              <a:t>These </a:t>
            </a:r>
            <a:r>
              <a:rPr lang="en-US" sz="2400" cap="small" dirty="0">
                <a:solidFill>
                  <a:srgbClr val="008000"/>
                </a:solidFill>
                <a:latin typeface="Comic Sans MS" pitchFamily="66" charset="0"/>
              </a:rPr>
              <a:t>Assertions</a:t>
            </a:r>
            <a:r>
              <a:rPr lang="en-US" sz="2000" cap="small" dirty="0">
                <a:solidFill>
                  <a:srgbClr val="70AD47">
                    <a:lumMod val="75000"/>
                  </a:srgbClr>
                </a:solidFill>
                <a:latin typeface="Comic Sans MS" pitchFamily="66" charset="0"/>
              </a:rPr>
              <a:t> </a:t>
            </a:r>
            <a:r>
              <a:rPr lang="en-US" cap="small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itchFamily="66" charset="0"/>
              </a:rPr>
              <a:t>tell you some of his </a:t>
            </a:r>
            <a:r>
              <a:rPr lang="en-US" sz="2400" cap="small" dirty="0">
                <a:solidFill>
                  <a:srgbClr val="008000"/>
                </a:solidFill>
                <a:latin typeface="Comic Sans MS" pitchFamily="66" charset="0"/>
              </a:rPr>
              <a:t>Attributes</a:t>
            </a:r>
          </a:p>
        </p:txBody>
      </p:sp>
      <p:pic>
        <p:nvPicPr>
          <p:cNvPr id="31" name="Shibboleth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1825" y="2883263"/>
            <a:ext cx="2745657" cy="320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Check on guy"/>
          <p:cNvSpPr/>
          <p:nvPr/>
        </p:nvSpPr>
        <p:spPr>
          <a:xfrm>
            <a:off x="5424704" y="5572242"/>
            <a:ext cx="2642971" cy="1028572"/>
          </a:xfrm>
          <a:prstGeom prst="wedgeEllipseCallout">
            <a:avLst>
              <a:gd name="adj1" fmla="val 17117"/>
              <a:gd name="adj2" fmla="val -153678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cap="small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itchFamily="66" charset="0"/>
              </a:rPr>
              <a:t>And Faculty get extra permissions.</a:t>
            </a:r>
            <a:endParaRPr lang="en-US" sz="2000" cap="small" dirty="0">
              <a:solidFill>
                <a:srgbClr val="70AD47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39" name="Check on guy"/>
          <p:cNvSpPr/>
          <p:nvPr/>
        </p:nvSpPr>
        <p:spPr>
          <a:xfrm>
            <a:off x="436294" y="1289964"/>
            <a:ext cx="2139028" cy="825488"/>
          </a:xfrm>
          <a:prstGeom prst="wedgeEllipseCallout">
            <a:avLst>
              <a:gd name="adj1" fmla="val 23885"/>
              <a:gd name="adj2" fmla="val 168810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About that guy..</a:t>
            </a:r>
          </a:p>
        </p:txBody>
      </p:sp>
      <p:sp>
        <p:nvSpPr>
          <p:cNvPr id="44" name="Check on guy"/>
          <p:cNvSpPr/>
          <p:nvPr/>
        </p:nvSpPr>
        <p:spPr>
          <a:xfrm>
            <a:off x="2861730" y="2190873"/>
            <a:ext cx="4552682" cy="2087056"/>
          </a:xfrm>
          <a:prstGeom prst="wedgeEllipseCallout">
            <a:avLst>
              <a:gd name="adj1" fmla="val -58484"/>
              <a:gd name="adj2" fmla="val 16031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His </a:t>
            </a:r>
            <a:r>
              <a:rPr lang="en-US" sz="2000" cap="sm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NameId</a:t>
            </a:r>
            <a:r>
              <a: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 is </a:t>
            </a:r>
            <a:r>
              <a:rPr lang="en-US" sz="2000" cap="sm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Johnd</a:t>
            </a:r>
            <a:r>
              <a: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,</a:t>
            </a:r>
          </a:p>
          <a:p>
            <a:pPr algn="ctr"/>
            <a:r>
              <a: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An authenticated UCF </a:t>
            </a:r>
            <a:r>
              <a:rPr lang="en-US" sz="2400" cap="small" dirty="0" err="1">
                <a:solidFill>
                  <a:srgbClr val="008000"/>
                </a:solidFill>
                <a:latin typeface="Comic Sans MS" pitchFamily="66" charset="0"/>
              </a:rPr>
              <a:t>eduPerson</a:t>
            </a:r>
            <a:r>
              <a:rPr lang="en-US" sz="2000" cap="small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with </a:t>
            </a:r>
            <a:r>
              <a:rPr lang="en-US" sz="2400" cap="small" dirty="0" err="1">
                <a:solidFill>
                  <a:srgbClr val="008000"/>
                </a:solidFill>
                <a:latin typeface="Comic Sans MS" pitchFamily="66" charset="0"/>
              </a:rPr>
              <a:t>PrimaryAffiliation</a:t>
            </a:r>
            <a:r>
              <a:rPr lang="en-US" sz="2000" cap="small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sz="2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Faculty</a:t>
            </a:r>
          </a:p>
        </p:txBody>
      </p:sp>
      <p:sp>
        <p:nvSpPr>
          <p:cNvPr id="45" name="Check on guy"/>
          <p:cNvSpPr/>
          <p:nvPr/>
        </p:nvSpPr>
        <p:spPr>
          <a:xfrm>
            <a:off x="3004457" y="4136572"/>
            <a:ext cx="3526568" cy="1712685"/>
          </a:xfrm>
          <a:prstGeom prst="wedgeEllipseCallout">
            <a:avLst>
              <a:gd name="adj1" fmla="val 64472"/>
              <a:gd name="adj2" fmla="val -46730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cap="small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itchFamily="66" charset="0"/>
              </a:rPr>
              <a:t>OK. Users with those </a:t>
            </a:r>
            <a:r>
              <a:rPr lang="en-US" sz="2000" cap="small" dirty="0">
                <a:solidFill>
                  <a:srgbClr val="008000"/>
                </a:solidFill>
                <a:latin typeface="Comic Sans MS" pitchFamily="66" charset="0"/>
              </a:rPr>
              <a:t>Attributes</a:t>
            </a:r>
            <a:r>
              <a:rPr lang="en-US" sz="2000" cap="small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itchFamily="66" charset="0"/>
              </a:rPr>
              <a:t> are </a:t>
            </a:r>
            <a:r>
              <a:rPr lang="en-US" sz="2000" cap="small" dirty="0">
                <a:solidFill>
                  <a:srgbClr val="008000"/>
                </a:solidFill>
                <a:latin typeface="Comic Sans MS" pitchFamily="66" charset="0"/>
              </a:rPr>
              <a:t>Authorized </a:t>
            </a:r>
            <a:r>
              <a:rPr lang="en-US" sz="2000" cap="small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itchFamily="66" charset="0"/>
              </a:rPr>
              <a:t>access for</a:t>
            </a:r>
            <a:endParaRPr lang="en-US" sz="2000" cap="small" dirty="0">
              <a:solidFill>
                <a:srgbClr val="70AD47">
                  <a:lumMod val="75000"/>
                </a:srgbClr>
              </a:solidFill>
              <a:latin typeface="Comic Sans MS" pitchFamily="66" charset="0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EEDEB"/>
              </a:clrFrom>
              <a:clrTo>
                <a:srgbClr val="EEED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294" y="5195860"/>
            <a:ext cx="808555" cy="105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994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44" grpId="0" animBg="1"/>
      <p:bldP spid="4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3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 contrast="8000"/>
                    </a14:imgEffect>
                  </a14:imgLayer>
                </a14:imgProps>
              </a:ext>
            </a:extLst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  <a:endParaRPr lang="en-US" dirty="0"/>
          </a:p>
        </p:txBody>
      </p:sp>
      <p:sp>
        <p:nvSpPr>
          <p:cNvPr id="2" name="Subtitle 1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 lvl="0">
              <a:defRPr/>
            </a:lvl1pPr>
          </a:lstStyle>
          <a:p>
            <a:pPr lvl="0"/>
            <a:r>
              <a:rPr lang="en-US"/>
              <a:t>Athena Hoeppner, UCF</a:t>
            </a:r>
          </a:p>
          <a:p>
            <a:pPr lvl="0"/>
            <a:r>
              <a:rPr lang="en-US"/>
              <a:t>Adam Traub, 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26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8" b="98239" l="0" r="91707">
                        <a14:foregroundMark x1="17073" y1="91549" x2="88293" y2="4225"/>
                        <a14:foregroundMark x1="89268" y1="88028" x2="10244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7112" flipV="1">
            <a:off x="616650" y="607057"/>
            <a:ext cx="5533970" cy="62159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8" b="98239" l="0" r="91707">
                        <a14:foregroundMark x1="17073" y1="91549" x2="88293" y2="4225"/>
                        <a14:foregroundMark x1="89268" y1="88028" x2="10244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27765" flipV="1">
            <a:off x="5850240" y="1771897"/>
            <a:ext cx="3391126" cy="4780956"/>
          </a:xfrm>
          <a:prstGeom prst="rect">
            <a:avLst/>
          </a:prstGeom>
        </p:spPr>
      </p:pic>
      <p:pic>
        <p:nvPicPr>
          <p:cNvPr id="19" name="Picture 2" descr="C:\Users\Administrator\Dropbox\Work\Shibbolmethis\Image\KikatDes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1C1C1"/>
              </a:clrFrom>
              <a:clrTo>
                <a:srgbClr val="C1C1C1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flipH="1">
            <a:off x="6161406" y="2771460"/>
            <a:ext cx="2634409" cy="3758457"/>
          </a:xfrm>
          <a:prstGeom prst="rect">
            <a:avLst/>
          </a:prstGeom>
          <a:noFill/>
        </p:spPr>
      </p:pic>
      <p:grpSp>
        <p:nvGrpSpPr>
          <p:cNvPr id="35" name="Group 34"/>
          <p:cNvGrpSpPr/>
          <p:nvPr/>
        </p:nvGrpSpPr>
        <p:grpSpPr>
          <a:xfrm>
            <a:off x="2540192" y="2802754"/>
            <a:ext cx="3410006" cy="3216898"/>
            <a:chOff x="3217586" y="1176117"/>
            <a:chExt cx="3335670" cy="3255293"/>
          </a:xfrm>
        </p:grpSpPr>
        <p:pic>
          <p:nvPicPr>
            <p:cNvPr id="36" name="PC" descr="C:\Users\Administrator\Dropbox\Work\Shibbolmethis\Image\Monitor.jpg"/>
            <p:cNvPicPr preferRelativeResize="0">
              <a:picLocks noChangeAspect="1" noChangeArrowheads="1"/>
            </p:cNvPicPr>
            <p:nvPr/>
          </p:nvPicPr>
          <p:blipFill rotWithShape="1">
            <a:blip r:embed="rId6" cstate="screen">
              <a:clrChange>
                <a:clrFrom>
                  <a:srgbClr val="E9EFEF"/>
                </a:clrFrom>
                <a:clrTo>
                  <a:srgbClr val="E9EFEF">
                    <a:alpha val="0"/>
                  </a:srgbClr>
                </a:clrTo>
              </a:clrChange>
              <a:lum brigh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17586" y="1176117"/>
              <a:ext cx="3335670" cy="3255293"/>
            </a:xfrm>
            <a:prstGeom prst="rect">
              <a:avLst/>
            </a:prstGeom>
            <a:noFill/>
          </p:spPr>
        </p:pic>
        <p:sp>
          <p:nvSpPr>
            <p:cNvPr id="37" name="Campus Network Stuff"/>
            <p:cNvSpPr txBox="1"/>
            <p:nvPr/>
          </p:nvSpPr>
          <p:spPr>
            <a:xfrm rot="21407555">
              <a:off x="3699413" y="1611326"/>
              <a:ext cx="2258019" cy="1588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9025">
                <a:tabLst>
                  <a:tab pos="457200" algn="l"/>
                  <a:tab pos="1882775" algn="r"/>
                </a:tabLst>
              </a:pPr>
              <a:r>
                <a:rPr lang="en-US" sz="1600" u="sng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	</a:t>
              </a:r>
              <a:r>
                <a:rPr lang="en-US" sz="1600" b="1" u="sng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UCF Canvas</a:t>
              </a:r>
              <a:r>
                <a:rPr lang="en-US" sz="1600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	</a:t>
              </a:r>
            </a:p>
            <a:p>
              <a:pPr algn="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Hello John D</a:t>
              </a:r>
            </a:p>
            <a:p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endParaRPr>
            </a:p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Your courses:</a:t>
              </a:r>
              <a:b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</a:b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</a:rPr>
                <a:t>LIT321 Mythologies in Genre Fiction…</a:t>
              </a:r>
            </a:p>
          </p:txBody>
        </p:sp>
      </p:grpSp>
      <p:pic>
        <p:nvPicPr>
          <p:cNvPr id="45" name="Shibbolet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5989" y="4580745"/>
            <a:ext cx="2041045" cy="238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Login: A User’s Perspective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704363" y="1544785"/>
            <a:ext cx="1533468" cy="2246917"/>
            <a:chOff x="1282976" y="804207"/>
            <a:chExt cx="1824969" cy="2492498"/>
          </a:xfrm>
        </p:grpSpPr>
        <p:pic>
          <p:nvPicPr>
            <p:cNvPr id="56" name="Picture 2" descr="C:\Users\Administrator\Dropbox\Work\Shibbolmethis\Image\Server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2976" y="804207"/>
              <a:ext cx="1264712" cy="2492498"/>
            </a:xfrm>
            <a:prstGeom prst="rect">
              <a:avLst/>
            </a:prstGeom>
            <a:noFill/>
          </p:spPr>
        </p:pic>
        <p:sp>
          <p:nvSpPr>
            <p:cNvPr id="57" name="Oval 56"/>
            <p:cNvSpPr/>
            <p:nvPr/>
          </p:nvSpPr>
          <p:spPr>
            <a:xfrm>
              <a:off x="1949954" y="1940854"/>
              <a:ext cx="1038538" cy="107002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9477" y="1895920"/>
              <a:ext cx="1208468" cy="1159887"/>
            </a:xfrm>
            <a:prstGeom prst="rect">
              <a:avLst/>
            </a:prstGeom>
            <a:noFill/>
            <a:effectLst/>
          </p:spPr>
        </p:pic>
      </p:grpSp>
      <p:sp>
        <p:nvSpPr>
          <p:cNvPr id="23" name="Check on guy"/>
          <p:cNvSpPr/>
          <p:nvPr/>
        </p:nvSpPr>
        <p:spPr>
          <a:xfrm>
            <a:off x="2922918" y="1413999"/>
            <a:ext cx="2002184" cy="919521"/>
          </a:xfrm>
          <a:prstGeom prst="wedgeEllipseCallout">
            <a:avLst>
              <a:gd name="adj1" fmla="val -104598"/>
              <a:gd name="adj2" fmla="val 5146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cap="small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itchFamily="66" charset="0"/>
              </a:rPr>
              <a:t>Here’s your page.</a:t>
            </a:r>
            <a:endParaRPr lang="en-US" sz="2000" cap="small" dirty="0">
              <a:solidFill>
                <a:srgbClr val="70AD47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30" name="Check on guy"/>
          <p:cNvSpPr/>
          <p:nvPr/>
        </p:nvSpPr>
        <p:spPr>
          <a:xfrm>
            <a:off x="6334181" y="1544786"/>
            <a:ext cx="2204147" cy="1324278"/>
          </a:xfrm>
          <a:prstGeom prst="wedgeEllipseCallout">
            <a:avLst>
              <a:gd name="adj1" fmla="val -243686"/>
              <a:gd name="adj2" fmla="val 20109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cap="small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itchFamily="66" charset="0"/>
              </a:rPr>
              <a:t>…and have a Cookie</a:t>
            </a:r>
          </a:p>
          <a:p>
            <a:pPr lvl="0" algn="ctr"/>
            <a:endParaRPr lang="en-US" sz="2000" cap="small" dirty="0">
              <a:solidFill>
                <a:srgbClr val="70AD47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28650" y="3292927"/>
            <a:ext cx="2625124" cy="1140329"/>
          </a:xfrm>
          <a:prstGeom prst="cloudCallout">
            <a:avLst>
              <a:gd name="adj1" fmla="val -4246"/>
              <a:gd name="adj2" fmla="val 76819"/>
            </a:avLst>
          </a:prstGeom>
          <a:solidFill>
            <a:schemeClr val="bg2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cap="small" dirty="0">
                <a:solidFill>
                  <a:prstClr val="black">
                    <a:lumMod val="65000"/>
                    <a:lumOff val="35000"/>
                  </a:prstClr>
                </a:solidFill>
                <a:latin typeface="Comic Sans MS" pitchFamily="66" charset="0"/>
              </a:rPr>
              <a:t>He gets an IdP cookie, too.</a:t>
            </a:r>
          </a:p>
        </p:txBody>
      </p:sp>
      <p:pic>
        <p:nvPicPr>
          <p:cNvPr id="32" name="Cookie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3090" y="2651396"/>
            <a:ext cx="687767" cy="64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Cookie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74" b="92632" l="0" r="100000">
                        <a14:foregroundMark x1="90196" y1="42105" x2="90196" y2="42105"/>
                        <a14:foregroundMark x1="85294" y1="54737" x2="85294" y2="54737"/>
                        <a14:foregroundMark x1="84314" y1="45263" x2="84314" y2="4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0667" y="2290695"/>
            <a:ext cx="646254" cy="60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654109" y="5035720"/>
            <a:ext cx="715359" cy="849732"/>
            <a:chOff x="4752261" y="2816400"/>
            <a:chExt cx="2098346" cy="2492498"/>
          </a:xfrm>
        </p:grpSpPr>
        <p:pic>
          <p:nvPicPr>
            <p:cNvPr id="22" name="Picture 2" descr="C:\Users\Administrator\Dropbox\Work\Shibbolmethis\Image\Server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261" y="2816400"/>
              <a:ext cx="1264712" cy="2492498"/>
            </a:xfrm>
            <a:prstGeom prst="rect">
              <a:avLst/>
            </a:prstGeom>
            <a:noFill/>
          </p:spPr>
        </p:pic>
        <p:sp>
          <p:nvSpPr>
            <p:cNvPr id="24" name="Shape 23"/>
            <p:cNvSpPr/>
            <p:nvPr/>
          </p:nvSpPr>
          <p:spPr>
            <a:xfrm>
              <a:off x="5233069" y="3717240"/>
              <a:ext cx="1617538" cy="1541304"/>
            </a:xfrm>
            <a:prstGeom prst="gear6">
              <a:avLst>
                <a:gd name="adj1" fmla="val 13554"/>
                <a:gd name="adj2" fmla="val 5358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glow rad="25400">
                <a:schemeClr val="tx1">
                  <a:lumMod val="85000"/>
                  <a:lumOff val="15000"/>
                  <a:alpha val="68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sz="24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049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15" y="6331897"/>
            <a:ext cx="9078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"Saml2-browser-sso-redirect-post". Licensed #/media/File:Saml2-browser-sso-redirect-post.pngunder CC BY-SA 3.0 via Wikipedia - </a:t>
            </a:r>
            <a:r>
              <a:rPr lang="en-US" sz="1600" dirty="0">
                <a:hlinkClick r:id="rId3"/>
              </a:rPr>
              <a:t>https://en.wikipedia.org/wiki/File:Saml2-browser-sso-redirect-post.png</a:t>
            </a:r>
            <a:r>
              <a:rPr lang="en-US" sz="16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67" y="494018"/>
            <a:ext cx="8302065" cy="586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7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8" b="98239" l="0" r="91707">
                        <a14:foregroundMark x1="17073" y1="91549" x2="88293" y2="4225"/>
                        <a14:foregroundMark x1="89268" y1="88028" x2="10244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227112" flipV="1">
            <a:off x="794313" y="886141"/>
            <a:ext cx="5460775" cy="557031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301854" y="1530626"/>
            <a:ext cx="3537023" cy="3917730"/>
            <a:chOff x="785052" y="1891238"/>
            <a:chExt cx="2636763" cy="3061816"/>
          </a:xfrm>
        </p:grpSpPr>
        <p:grpSp>
          <p:nvGrpSpPr>
            <p:cNvPr id="3" name="Group 2"/>
            <p:cNvGrpSpPr/>
            <p:nvPr/>
          </p:nvGrpSpPr>
          <p:grpSpPr>
            <a:xfrm>
              <a:off x="946085" y="2567778"/>
              <a:ext cx="2193595" cy="2385276"/>
              <a:chOff x="828034" y="2023935"/>
              <a:chExt cx="3495050" cy="422424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286977" y="2180182"/>
                <a:ext cx="908402" cy="1193800"/>
                <a:chOff x="1282976" y="804207"/>
                <a:chExt cx="1824969" cy="2492498"/>
              </a:xfrm>
            </p:grpSpPr>
            <p:pic>
              <p:nvPicPr>
                <p:cNvPr id="6" name="Picture 2" descr="C:\Users\Administrator\Dropbox\Work\Shibbolmethis\Image\Server.jp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2976" y="804207"/>
                  <a:ext cx="1264712" cy="2492498"/>
                </a:xfrm>
                <a:prstGeom prst="rect">
                  <a:avLst/>
                </a:prstGeom>
                <a:noFill/>
              </p:spPr>
            </p:pic>
            <p:sp>
              <p:nvSpPr>
                <p:cNvPr id="7" name="Oval 6"/>
                <p:cNvSpPr/>
                <p:nvPr/>
              </p:nvSpPr>
              <p:spPr>
                <a:xfrm>
                  <a:off x="1949954" y="1940854"/>
                  <a:ext cx="1038538" cy="107002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5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27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9477" y="1895920"/>
                  <a:ext cx="1208468" cy="1159887"/>
                </a:xfrm>
                <a:prstGeom prst="rect">
                  <a:avLst/>
                </a:prstGeom>
                <a:noFill/>
                <a:effectLst/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3409463" y="2307243"/>
                <a:ext cx="913621" cy="1702046"/>
                <a:chOff x="3682956" y="-2052809"/>
                <a:chExt cx="1835455" cy="3553647"/>
              </a:xfrm>
            </p:grpSpPr>
            <p:pic>
              <p:nvPicPr>
                <p:cNvPr id="14" name="Picture 2" descr="C:\Users\Administrator\Dropbox\Work\Shibbolmethis\Image\Server.jpg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82956" y="-2052809"/>
                  <a:ext cx="1512308" cy="3553647"/>
                </a:xfrm>
                <a:prstGeom prst="rect">
                  <a:avLst/>
                </a:prstGeom>
                <a:noFill/>
              </p:spPr>
            </p:pic>
            <p:sp>
              <p:nvSpPr>
                <p:cNvPr id="15" name="Oval 14"/>
                <p:cNvSpPr/>
                <p:nvPr/>
              </p:nvSpPr>
              <p:spPr>
                <a:xfrm>
                  <a:off x="4041556" y="-131229"/>
                  <a:ext cx="1310284" cy="1271092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5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27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99268" y="-229227"/>
                  <a:ext cx="1419143" cy="1455135"/>
                </a:xfrm>
                <a:prstGeom prst="rect">
                  <a:avLst/>
                </a:prstGeom>
                <a:noFill/>
                <a:effectLst/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1726885" y="3736200"/>
                <a:ext cx="908400" cy="1193800"/>
                <a:chOff x="932254" y="-1828142"/>
                <a:chExt cx="1824967" cy="2492499"/>
              </a:xfrm>
            </p:grpSpPr>
            <p:pic>
              <p:nvPicPr>
                <p:cNvPr id="18" name="Picture 2" descr="C:\Users\Administrator\Dropbox\Work\Shibbolmethis\Image\Server.jp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2254" y="-1828142"/>
                  <a:ext cx="1264715" cy="2492499"/>
                </a:xfrm>
                <a:prstGeom prst="rect">
                  <a:avLst/>
                </a:prstGeom>
                <a:noFill/>
              </p:spPr>
            </p:pic>
            <p:sp>
              <p:nvSpPr>
                <p:cNvPr id="19" name="Oval 18"/>
                <p:cNvSpPr/>
                <p:nvPr/>
              </p:nvSpPr>
              <p:spPr>
                <a:xfrm>
                  <a:off x="1572702" y="-651158"/>
                  <a:ext cx="1038538" cy="107002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5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27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8754" y="-736431"/>
                  <a:ext cx="1208467" cy="1159889"/>
                </a:xfrm>
                <a:prstGeom prst="rect">
                  <a:avLst/>
                </a:prstGeom>
                <a:noFill/>
                <a:effectLst/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934762" y="2023935"/>
                <a:ext cx="908402" cy="1193800"/>
                <a:chOff x="1282976" y="804207"/>
                <a:chExt cx="1824969" cy="2492498"/>
              </a:xfrm>
            </p:grpSpPr>
            <p:pic>
              <p:nvPicPr>
                <p:cNvPr id="22" name="Picture 2" descr="C:\Users\Administrator\Dropbox\Work\Shibbolmethis\Image\Server.jp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2976" y="804207"/>
                  <a:ext cx="1264712" cy="2492498"/>
                </a:xfrm>
                <a:prstGeom prst="rect">
                  <a:avLst/>
                </a:prstGeom>
                <a:noFill/>
              </p:spPr>
            </p:pic>
            <p:sp>
              <p:nvSpPr>
                <p:cNvPr id="23" name="Oval 22"/>
                <p:cNvSpPr/>
                <p:nvPr/>
              </p:nvSpPr>
              <p:spPr>
                <a:xfrm>
                  <a:off x="1949954" y="1940854"/>
                  <a:ext cx="1038538" cy="107002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5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27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9477" y="1895920"/>
                  <a:ext cx="1208468" cy="1159887"/>
                </a:xfrm>
                <a:prstGeom prst="rect">
                  <a:avLst/>
                </a:prstGeom>
                <a:noFill/>
                <a:effectLst/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2067173" y="5054380"/>
                <a:ext cx="910718" cy="1193800"/>
                <a:chOff x="3636402" y="4003746"/>
                <a:chExt cx="1829624" cy="2492498"/>
              </a:xfrm>
            </p:grpSpPr>
            <p:pic>
              <p:nvPicPr>
                <p:cNvPr id="26" name="Picture 2" descr="C:\Users\Administrator\Dropbox\Work\Shibbolmethis\Image\Server.jp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36402" y="4003746"/>
                  <a:ext cx="1264712" cy="2492498"/>
                </a:xfrm>
                <a:prstGeom prst="rect">
                  <a:avLst/>
                </a:prstGeom>
                <a:noFill/>
              </p:spPr>
            </p:pic>
            <p:sp>
              <p:nvSpPr>
                <p:cNvPr id="27" name="Oval 26"/>
                <p:cNvSpPr/>
                <p:nvPr/>
              </p:nvSpPr>
              <p:spPr>
                <a:xfrm>
                  <a:off x="4320870" y="5305774"/>
                  <a:ext cx="1038538" cy="107002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5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27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57560" y="5336359"/>
                  <a:ext cx="1208466" cy="1159885"/>
                </a:xfrm>
                <a:prstGeom prst="rect">
                  <a:avLst/>
                </a:prstGeom>
                <a:noFill/>
                <a:effectLst/>
              </p:spPr>
            </p:pic>
          </p:grpSp>
          <p:grpSp>
            <p:nvGrpSpPr>
              <p:cNvPr id="29" name="Group 28"/>
              <p:cNvGrpSpPr>
                <a:grpSpLocks noChangeAspect="1"/>
              </p:cNvGrpSpPr>
              <p:nvPr/>
            </p:nvGrpSpPr>
            <p:grpSpPr>
              <a:xfrm>
                <a:off x="828034" y="3621207"/>
                <a:ext cx="769809" cy="1022693"/>
                <a:chOff x="-2189566" y="4690619"/>
                <a:chExt cx="1955384" cy="2597732"/>
              </a:xfrm>
            </p:grpSpPr>
            <p:pic>
              <p:nvPicPr>
                <p:cNvPr id="30" name="Picture 2" descr="C:\Users\Administrator\Dropbox\Work\Shibbolmethis\Image\Server.jpg"/>
                <p:cNvPicPr>
                  <a:picLocks noChangeAspect="1" noChangeArrowheads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1411071">
                  <a:off x="-2189566" y="4690619"/>
                  <a:ext cx="1264712" cy="2492498"/>
                </a:xfrm>
                <a:prstGeom prst="rect">
                  <a:avLst/>
                </a:prstGeom>
                <a:noFill/>
              </p:spPr>
            </p:pic>
            <p:sp>
              <p:nvSpPr>
                <p:cNvPr id="31" name="Shape 30"/>
                <p:cNvSpPr/>
                <p:nvPr/>
              </p:nvSpPr>
              <p:spPr>
                <a:xfrm rot="21411071">
                  <a:off x="-1577115" y="6016921"/>
                  <a:ext cx="1342933" cy="1271430"/>
                </a:xfrm>
                <a:prstGeom prst="gear6">
                  <a:avLst>
                    <a:gd name="adj1" fmla="val 13554"/>
                    <a:gd name="adj2" fmla="val 5358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25400">
                    <a:schemeClr val="tx1">
                      <a:lumMod val="85000"/>
                      <a:lumOff val="15000"/>
                      <a:alpha val="68000"/>
                    </a:schemeClr>
                  </a:glow>
                </a:effectLst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endParaRPr lang="en-US" sz="1400" cap="small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4" name="Group 63"/>
              <p:cNvGrpSpPr>
                <a:grpSpLocks noChangeAspect="1"/>
              </p:cNvGrpSpPr>
              <p:nvPr/>
            </p:nvGrpSpPr>
            <p:grpSpPr>
              <a:xfrm>
                <a:off x="3220500" y="4382924"/>
                <a:ext cx="889641" cy="1753309"/>
                <a:chOff x="4751338" y="1223821"/>
                <a:chExt cx="2259771" cy="4453566"/>
              </a:xfrm>
            </p:grpSpPr>
            <p:pic>
              <p:nvPicPr>
                <p:cNvPr id="65" name="Picture 2" descr="C:\Users\Administrator\Dropbox\Work\Shibbolmethis\Image\Server.jpg"/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1338" y="1223821"/>
                  <a:ext cx="2259771" cy="4453566"/>
                </a:xfrm>
                <a:prstGeom prst="rect">
                  <a:avLst/>
                </a:prstGeom>
                <a:noFill/>
              </p:spPr>
            </p:pic>
            <p:sp>
              <p:nvSpPr>
                <p:cNvPr id="66" name="Shape 65"/>
                <p:cNvSpPr/>
                <p:nvPr/>
              </p:nvSpPr>
              <p:spPr>
                <a:xfrm>
                  <a:off x="5525384" y="3832413"/>
                  <a:ext cx="1485725" cy="1662568"/>
                </a:xfrm>
                <a:prstGeom prst="gear6">
                  <a:avLst>
                    <a:gd name="adj1" fmla="val 13554"/>
                    <a:gd name="adj2" fmla="val 5358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25400">
                    <a:schemeClr val="tx1">
                      <a:lumMod val="85000"/>
                      <a:lumOff val="15000"/>
                      <a:alpha val="68000"/>
                    </a:schemeClr>
                  </a:glow>
                </a:effectLst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endParaRPr lang="en-US" sz="1400" cap="small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sp>
          <p:nvSpPr>
            <p:cNvPr id="9" name="Rectangle 8"/>
            <p:cNvSpPr/>
            <p:nvPr/>
          </p:nvSpPr>
          <p:spPr>
            <a:xfrm>
              <a:off x="785052" y="1891238"/>
              <a:ext cx="2636763" cy="585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UCF </a:t>
              </a:r>
            </a:p>
          </p:txBody>
        </p:sp>
      </p:grpSp>
      <p:pic>
        <p:nvPicPr>
          <p:cNvPr id="137" name="Picture 136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68400" y="2719494"/>
            <a:ext cx="1432377" cy="1854744"/>
          </a:xfrm>
          <a:prstGeom prst="roundRect">
            <a:avLst>
              <a:gd name="adj" fmla="val 8594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pic>
        <p:nvPicPr>
          <p:cNvPr id="140" name="Picture 3"/>
          <p:cNvPicPr>
            <a:picLocks noChangeAspect="1" noChangeArrowheads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570573" y="3731229"/>
            <a:ext cx="506820" cy="61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" name="Picture 3"/>
          <p:cNvPicPr>
            <a:picLocks noChangeAspect="1" noChangeArrowheads="1"/>
          </p:cNvPicPr>
          <p:nvPr/>
        </p:nvPicPr>
        <p:blipFill rotWithShape="1"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 rot="5945032" flipH="1">
            <a:off x="4881068" y="2127194"/>
            <a:ext cx="494207" cy="17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 rotWithShape="1"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750251" flipH="1">
            <a:off x="5127805" y="3666442"/>
            <a:ext cx="506820" cy="147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" name="Picture 3"/>
          <p:cNvPicPr>
            <a:picLocks noChangeAspect="1" noChangeArrowheads="1"/>
          </p:cNvPicPr>
          <p:nvPr/>
        </p:nvPicPr>
        <p:blipFill rotWithShape="1"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504981" flipH="1">
            <a:off x="5058981" y="2775681"/>
            <a:ext cx="312447" cy="140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6" name="TextBox 145"/>
          <p:cNvSpPr txBox="1"/>
          <p:nvPr/>
        </p:nvSpPr>
        <p:spPr>
          <a:xfrm rot="20583485">
            <a:off x="4312522" y="4116216"/>
            <a:ext cx="163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C430E"/>
                </a:solidFill>
                <a:latin typeface="Comic Sans MS" panose="030F0702030302020204" pitchFamily="66" charset="0"/>
              </a:rPr>
              <a:t>Credentials</a:t>
            </a:r>
          </a:p>
        </p:txBody>
      </p:sp>
      <p:pic>
        <p:nvPicPr>
          <p:cNvPr id="147" name="Picture 3"/>
          <p:cNvPicPr>
            <a:picLocks noChangeAspect="1" noChangeArrowheads="1"/>
          </p:cNvPicPr>
          <p:nvPr/>
        </p:nvPicPr>
        <p:blipFill rotWithShape="1"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942021" flipH="1">
            <a:off x="4722422" y="3374107"/>
            <a:ext cx="506820" cy="145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" name="Picture 3"/>
          <p:cNvPicPr>
            <a:picLocks noChangeAspect="1" noChangeArrowheads="1"/>
          </p:cNvPicPr>
          <p:nvPr/>
        </p:nvPicPr>
        <p:blipFill rotWithShape="1"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H="1">
            <a:off x="3960110" y="3740699"/>
            <a:ext cx="282307" cy="47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Login; Many Services</a:t>
            </a:r>
          </a:p>
        </p:txBody>
      </p:sp>
      <p:pic>
        <p:nvPicPr>
          <p:cNvPr id="128" name="Picture 3"/>
          <p:cNvPicPr>
            <a:picLocks noChangeAspect="1" noChangeArrowheads="1"/>
          </p:cNvPicPr>
          <p:nvPr/>
        </p:nvPicPr>
        <p:blipFill rotWithShape="1"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 rot="15208982" flipH="1" flipV="1">
            <a:off x="4342293" y="3585480"/>
            <a:ext cx="532843" cy="31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" name="Cookie"/>
          <p:cNvPicPr>
            <a:picLocks noChangeAspect="1" noChangeArrowheads="1"/>
          </p:cNvPicPr>
          <p:nvPr/>
        </p:nvPicPr>
        <p:blipFill>
          <a:blip r:embed="rId16" cstate="screen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612" y="3932088"/>
            <a:ext cx="623505" cy="58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1" name="Picture 3"/>
          <p:cNvPicPr>
            <a:picLocks noChangeAspect="1" noChangeArrowheads="1"/>
          </p:cNvPicPr>
          <p:nvPr/>
        </p:nvPicPr>
        <p:blipFill rotWithShape="1"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 rot="4408982" flipH="1" flipV="1">
            <a:off x="4254516" y="2177660"/>
            <a:ext cx="528068" cy="340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angle 43"/>
          <p:cNvSpPr/>
          <p:nvPr/>
        </p:nvSpPr>
        <p:spPr>
          <a:xfrm rot="1235156">
            <a:off x="5492414" y="1685005"/>
            <a:ext cx="3265638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Single Sign On (SSO)</a:t>
            </a:r>
          </a:p>
        </p:txBody>
      </p:sp>
    </p:spTree>
    <p:extLst>
      <p:ext uri="{BB962C8B-B14F-4D97-AF65-F5344CB8AC3E}">
        <p14:creationId xmlns:p14="http://schemas.microsoft.com/office/powerpoint/2010/main" val="41273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75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31" l="0" r="96098">
                        <a14:foregroundMark x1="91707" y1="89085" x2="9268" y2="7746"/>
                        <a14:foregroundMark x1="12195" y1="89789" x2="7805" y2="11620"/>
                        <a14:foregroundMark x1="13171" y1="90493" x2="90732" y2="91197"/>
                        <a14:foregroundMark x1="91220" y1="89789" x2="89756" y2="4930"/>
                        <a14:foregroundMark x1="88293" y1="2465" x2="7805" y2="5634"/>
                        <a14:foregroundMark x1="12195" y1="88732" x2="88780" y2="4577"/>
                        <a14:foregroundMark x1="52683" y1="89789" x2="48293" y2="4577"/>
                        <a14:foregroundMark x1="9268" y1="47887" x2="90732" y2="48239"/>
                        <a14:foregroundMark x1="88780" y1="30282" x2="45854" y2="48592"/>
                        <a14:foregroundMark x1="11220" y1="85915" x2="7805" y2="5986"/>
                        <a14:backgroundMark x1="8293" y1="93310" x2="5366" y2="3169"/>
                        <a14:backgroundMark x1="93171" y1="95070" x2="5854" y2="96127"/>
                        <a14:backgroundMark x1="92683" y1="2465" x2="99024" y2="99648"/>
                        <a14:backgroundMark x1="4878" y1="3521" x2="9951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685" t="926" r="5226" b="4531"/>
          <a:stretch/>
        </p:blipFill>
        <p:spPr>
          <a:xfrm rot="16438783" flipH="1" flipV="1">
            <a:off x="2128691" y="5167607"/>
            <a:ext cx="1376916" cy="148427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31" l="0" r="96098">
                        <a14:foregroundMark x1="91707" y1="89085" x2="9268" y2="7746"/>
                        <a14:foregroundMark x1="12195" y1="89789" x2="7805" y2="11620"/>
                        <a14:foregroundMark x1="13171" y1="90493" x2="90732" y2="91197"/>
                        <a14:foregroundMark x1="91220" y1="89789" x2="89756" y2="4930"/>
                        <a14:foregroundMark x1="88293" y1="2465" x2="7805" y2="5634"/>
                        <a14:foregroundMark x1="12195" y1="88732" x2="88780" y2="4577"/>
                        <a14:foregroundMark x1="52683" y1="89789" x2="48293" y2="4577"/>
                        <a14:foregroundMark x1="9268" y1="47887" x2="90732" y2="48239"/>
                        <a14:foregroundMark x1="88780" y1="30282" x2="45854" y2="48592"/>
                        <a14:foregroundMark x1="11220" y1="85915" x2="7805" y2="5986"/>
                        <a14:backgroundMark x1="8293" y1="93310" x2="5366" y2="3169"/>
                        <a14:backgroundMark x1="93171" y1="95070" x2="5854" y2="96127"/>
                        <a14:backgroundMark x1="92683" y1="2465" x2="99024" y2="99648"/>
                        <a14:backgroundMark x1="4878" y1="3521" x2="9951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685" t="926" r="5226" b="4531"/>
          <a:stretch/>
        </p:blipFill>
        <p:spPr>
          <a:xfrm rot="10800000" flipH="1" flipV="1">
            <a:off x="5410742" y="5211580"/>
            <a:ext cx="1788691" cy="134266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31" l="0" r="96098">
                        <a14:foregroundMark x1="91707" y1="89085" x2="9268" y2="7746"/>
                        <a14:foregroundMark x1="12195" y1="89789" x2="7805" y2="11620"/>
                        <a14:foregroundMark x1="13171" y1="90493" x2="90732" y2="91197"/>
                        <a14:foregroundMark x1="91220" y1="89789" x2="89756" y2="4930"/>
                        <a14:foregroundMark x1="88293" y1="2465" x2="7805" y2="5634"/>
                        <a14:foregroundMark x1="12195" y1="88732" x2="88780" y2="4577"/>
                        <a14:foregroundMark x1="52683" y1="89789" x2="48293" y2="4577"/>
                        <a14:foregroundMark x1="9268" y1="47887" x2="90732" y2="48239"/>
                        <a14:foregroundMark x1="88780" y1="30282" x2="45854" y2="48592"/>
                        <a14:foregroundMark x1="11220" y1="85915" x2="7805" y2="5986"/>
                        <a14:backgroundMark x1="8293" y1="93310" x2="5366" y2="3169"/>
                        <a14:backgroundMark x1="93171" y1="95070" x2="5854" y2="96127"/>
                        <a14:backgroundMark x1="92683" y1="2465" x2="99024" y2="99648"/>
                        <a14:backgroundMark x1="4878" y1="3521" x2="9951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685" t="926" r="5226" b="4531"/>
          <a:stretch/>
        </p:blipFill>
        <p:spPr>
          <a:xfrm rot="172235" flipH="1" flipV="1">
            <a:off x="5721122" y="1758968"/>
            <a:ext cx="2980064" cy="264933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11103" y="1267407"/>
            <a:ext cx="2980064" cy="3226663"/>
            <a:chOff x="651812" y="1891238"/>
            <a:chExt cx="2903473" cy="3231367"/>
          </a:xfrm>
        </p:grpSpPr>
        <p:grpSp>
          <p:nvGrpSpPr>
            <p:cNvPr id="3" name="Group 2"/>
            <p:cNvGrpSpPr/>
            <p:nvPr/>
          </p:nvGrpSpPr>
          <p:grpSpPr>
            <a:xfrm>
              <a:off x="651812" y="2469408"/>
              <a:ext cx="2903473" cy="2653197"/>
              <a:chOff x="359169" y="1849725"/>
              <a:chExt cx="4626096" cy="4698725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6831" l="0" r="96098">
                            <a14:foregroundMark x1="91707" y1="89085" x2="9268" y2="7746"/>
                            <a14:foregroundMark x1="12195" y1="89789" x2="7805" y2="11620"/>
                            <a14:foregroundMark x1="13171" y1="90493" x2="90732" y2="91197"/>
                            <a14:foregroundMark x1="91220" y1="89789" x2="89756" y2="4930"/>
                            <a14:foregroundMark x1="88293" y1="2465" x2="7805" y2="5634"/>
                            <a14:foregroundMark x1="12195" y1="88732" x2="88780" y2="4577"/>
                            <a14:foregroundMark x1="52683" y1="89789" x2="48293" y2="4577"/>
                            <a14:foregroundMark x1="9268" y1="47887" x2="90732" y2="48239"/>
                            <a14:foregroundMark x1="88780" y1="30282" x2="45854" y2="48592"/>
                            <a14:foregroundMark x1="11220" y1="85915" x2="7805" y2="5986"/>
                            <a14:backgroundMark x1="8293" y1="93310" x2="5366" y2="3169"/>
                            <a14:backgroundMark x1="93171" y1="95070" x2="5854" y2="96127"/>
                            <a14:backgroundMark x1="92683" y1="2465" x2="99024" y2="99648"/>
                            <a14:backgroundMark x1="4878" y1="3521" x2="99512" y2="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685" t="926" r="5226" b="4531"/>
              <a:stretch/>
            </p:blipFill>
            <p:spPr>
              <a:xfrm rot="172235" flipH="1" flipV="1">
                <a:off x="359169" y="1849725"/>
                <a:ext cx="4626096" cy="4698725"/>
              </a:xfrm>
              <a:prstGeom prst="rect">
                <a:avLst/>
              </a:prstGeom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2286977" y="2180182"/>
                <a:ext cx="908402" cy="1193800"/>
                <a:chOff x="1282976" y="804207"/>
                <a:chExt cx="1824969" cy="2492498"/>
              </a:xfrm>
            </p:grpSpPr>
            <p:pic>
              <p:nvPicPr>
                <p:cNvPr id="6" name="Picture 2" descr="C:\Users\Administrator\Dropbox\Work\Shibbolmethis\Image\Server.jp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2976" y="804207"/>
                  <a:ext cx="1264712" cy="2492498"/>
                </a:xfrm>
                <a:prstGeom prst="rect">
                  <a:avLst/>
                </a:prstGeom>
                <a:noFill/>
              </p:spPr>
            </p:pic>
            <p:sp>
              <p:nvSpPr>
                <p:cNvPr id="7" name="Oval 6"/>
                <p:cNvSpPr/>
                <p:nvPr/>
              </p:nvSpPr>
              <p:spPr>
                <a:xfrm>
                  <a:off x="1949954" y="1940854"/>
                  <a:ext cx="1038538" cy="107002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5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27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9477" y="1895920"/>
                  <a:ext cx="1208468" cy="1159887"/>
                </a:xfrm>
                <a:prstGeom prst="rect">
                  <a:avLst/>
                </a:prstGeom>
                <a:noFill/>
                <a:effectLst/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3265311" y="2411427"/>
                <a:ext cx="1057774" cy="1702046"/>
                <a:chOff x="3393355" y="-1835287"/>
                <a:chExt cx="2125056" cy="3553647"/>
              </a:xfrm>
            </p:grpSpPr>
            <p:pic>
              <p:nvPicPr>
                <p:cNvPr id="14" name="Picture 2" descr="C:\Users\Administrator\Dropbox\Work\Shibbolmethis\Image\Server.jpg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93355" y="-1835287"/>
                  <a:ext cx="1803146" cy="3553647"/>
                </a:xfrm>
                <a:prstGeom prst="rect">
                  <a:avLst/>
                </a:prstGeom>
                <a:noFill/>
              </p:spPr>
            </p:pic>
            <p:sp>
              <p:nvSpPr>
                <p:cNvPr id="15" name="Oval 14"/>
                <p:cNvSpPr/>
                <p:nvPr/>
              </p:nvSpPr>
              <p:spPr>
                <a:xfrm>
                  <a:off x="4041556" y="-131229"/>
                  <a:ext cx="1310284" cy="1271092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5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27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2330" y="-229228"/>
                  <a:ext cx="1516081" cy="1455135"/>
                </a:xfrm>
                <a:prstGeom prst="rect">
                  <a:avLst/>
                </a:prstGeom>
                <a:noFill/>
                <a:effectLst/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928701" y="4944487"/>
                <a:ext cx="908401" cy="1193800"/>
                <a:chOff x="-671290" y="694604"/>
                <a:chExt cx="1824967" cy="2492499"/>
              </a:xfrm>
            </p:grpSpPr>
            <p:pic>
              <p:nvPicPr>
                <p:cNvPr id="18" name="Picture 2" descr="C:\Users\Administrator\Dropbox\Work\Shibbolmethis\Image\Server.jp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71290" y="694604"/>
                  <a:ext cx="1264715" cy="2492499"/>
                </a:xfrm>
                <a:prstGeom prst="rect">
                  <a:avLst/>
                </a:prstGeom>
                <a:noFill/>
              </p:spPr>
            </p:pic>
            <p:sp>
              <p:nvSpPr>
                <p:cNvPr id="19" name="Oval 18"/>
                <p:cNvSpPr/>
                <p:nvPr/>
              </p:nvSpPr>
              <p:spPr>
                <a:xfrm>
                  <a:off x="59114" y="1761495"/>
                  <a:ext cx="1038537" cy="1070022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5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27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4790" y="1786317"/>
                  <a:ext cx="1208467" cy="1159888"/>
                </a:xfrm>
                <a:prstGeom prst="rect">
                  <a:avLst/>
                </a:prstGeom>
                <a:noFill/>
                <a:effectLst/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934762" y="2023935"/>
                <a:ext cx="908402" cy="1193800"/>
                <a:chOff x="1282976" y="804207"/>
                <a:chExt cx="1824969" cy="2492498"/>
              </a:xfrm>
            </p:grpSpPr>
            <p:pic>
              <p:nvPicPr>
                <p:cNvPr id="22" name="Picture 2" descr="C:\Users\Administrator\Dropbox\Work\Shibbolmethis\Image\Server.jp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2976" y="804207"/>
                  <a:ext cx="1264712" cy="2492498"/>
                </a:xfrm>
                <a:prstGeom prst="rect">
                  <a:avLst/>
                </a:prstGeom>
                <a:noFill/>
              </p:spPr>
            </p:pic>
            <p:sp>
              <p:nvSpPr>
                <p:cNvPr id="23" name="Oval 22"/>
                <p:cNvSpPr/>
                <p:nvPr/>
              </p:nvSpPr>
              <p:spPr>
                <a:xfrm>
                  <a:off x="1949954" y="1940854"/>
                  <a:ext cx="1038538" cy="107002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5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27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9477" y="1895920"/>
                  <a:ext cx="1208468" cy="1159887"/>
                </a:xfrm>
                <a:prstGeom prst="rect">
                  <a:avLst/>
                </a:prstGeom>
                <a:noFill/>
                <a:effectLst/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1360346" y="3579525"/>
                <a:ext cx="908402" cy="1193800"/>
                <a:chOff x="2216391" y="924441"/>
                <a:chExt cx="1824969" cy="2492498"/>
              </a:xfrm>
            </p:grpSpPr>
            <p:pic>
              <p:nvPicPr>
                <p:cNvPr id="26" name="Picture 2" descr="C:\Users\Administrator\Dropbox\Work\Shibbolmethis\Image\Server.jp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16391" y="924441"/>
                  <a:ext cx="1264713" cy="2492498"/>
                </a:xfrm>
                <a:prstGeom prst="rect">
                  <a:avLst/>
                </a:prstGeom>
                <a:noFill/>
              </p:spPr>
            </p:pic>
            <p:sp>
              <p:nvSpPr>
                <p:cNvPr id="27" name="Oval 26"/>
                <p:cNvSpPr/>
                <p:nvPr/>
              </p:nvSpPr>
              <p:spPr>
                <a:xfrm>
                  <a:off x="2879321" y="2095120"/>
                  <a:ext cx="1038538" cy="1070023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5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27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32892" y="2016155"/>
                  <a:ext cx="1208468" cy="1159885"/>
                </a:xfrm>
                <a:prstGeom prst="rect">
                  <a:avLst/>
                </a:prstGeom>
                <a:noFill/>
                <a:effectLst/>
              </p:spPr>
            </p:pic>
          </p:grpSp>
          <p:grpSp>
            <p:nvGrpSpPr>
              <p:cNvPr id="29" name="Group 28"/>
              <p:cNvGrpSpPr>
                <a:grpSpLocks noChangeAspect="1"/>
              </p:cNvGrpSpPr>
              <p:nvPr/>
            </p:nvGrpSpPr>
            <p:grpSpPr>
              <a:xfrm>
                <a:off x="2009284" y="5271480"/>
                <a:ext cx="769808" cy="1022694"/>
                <a:chOff x="810915" y="8882463"/>
                <a:chExt cx="1955382" cy="2597735"/>
              </a:xfrm>
            </p:grpSpPr>
            <p:pic>
              <p:nvPicPr>
                <p:cNvPr id="30" name="Picture 2" descr="C:\Users\Administrator\Dropbox\Work\Shibbolmethis\Image\Server.jpg"/>
                <p:cNvPicPr>
                  <a:picLocks noChangeAspect="1" noChangeArrowheads="1"/>
                </p:cNvPicPr>
                <p:nvPr/>
              </p:nvPicPr>
              <p:blipFill>
                <a:blip r:embed="rId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0915" y="8882463"/>
                  <a:ext cx="1264713" cy="2492498"/>
                </a:xfrm>
                <a:prstGeom prst="rect">
                  <a:avLst/>
                </a:prstGeom>
                <a:noFill/>
              </p:spPr>
            </p:pic>
            <p:sp>
              <p:nvSpPr>
                <p:cNvPr id="31" name="Shape 30"/>
                <p:cNvSpPr/>
                <p:nvPr/>
              </p:nvSpPr>
              <p:spPr>
                <a:xfrm>
                  <a:off x="1423362" y="10208767"/>
                  <a:ext cx="1342935" cy="1271431"/>
                </a:xfrm>
                <a:prstGeom prst="gear6">
                  <a:avLst>
                    <a:gd name="adj1" fmla="val 13554"/>
                    <a:gd name="adj2" fmla="val 5358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25400">
                    <a:schemeClr val="tx1">
                      <a:lumMod val="85000"/>
                      <a:lumOff val="15000"/>
                      <a:alpha val="68000"/>
                    </a:schemeClr>
                  </a:glow>
                </a:effectLst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endParaRPr lang="en-US" sz="1400" cap="small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4" name="Group 63"/>
              <p:cNvGrpSpPr>
                <a:grpSpLocks noChangeAspect="1"/>
              </p:cNvGrpSpPr>
              <p:nvPr/>
            </p:nvGrpSpPr>
            <p:grpSpPr>
              <a:xfrm>
                <a:off x="3220499" y="4382924"/>
                <a:ext cx="1055918" cy="1753309"/>
                <a:chOff x="4751338" y="1223821"/>
                <a:chExt cx="2682130" cy="4453566"/>
              </a:xfrm>
            </p:grpSpPr>
            <p:pic>
              <p:nvPicPr>
                <p:cNvPr id="65" name="Picture 2" descr="C:\Users\Administrator\Dropbox\Work\Shibbolmethis\Image\Server.jpg"/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1338" y="1223821"/>
                  <a:ext cx="2259771" cy="4453566"/>
                </a:xfrm>
                <a:prstGeom prst="rect">
                  <a:avLst/>
                </a:prstGeom>
                <a:noFill/>
              </p:spPr>
            </p:pic>
            <p:sp>
              <p:nvSpPr>
                <p:cNvPr id="66" name="Shape 65"/>
                <p:cNvSpPr/>
                <p:nvPr/>
              </p:nvSpPr>
              <p:spPr>
                <a:xfrm>
                  <a:off x="5525382" y="3832410"/>
                  <a:ext cx="1908086" cy="1751404"/>
                </a:xfrm>
                <a:prstGeom prst="gear6">
                  <a:avLst>
                    <a:gd name="adj1" fmla="val 13554"/>
                    <a:gd name="adj2" fmla="val 5358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25400">
                    <a:schemeClr val="tx1">
                      <a:lumMod val="85000"/>
                      <a:lumOff val="15000"/>
                      <a:alpha val="68000"/>
                    </a:schemeClr>
                  </a:glow>
                </a:effectLst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endParaRPr lang="en-US" sz="1400" cap="small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sp>
          <p:nvSpPr>
            <p:cNvPr id="9" name="Rectangle 8"/>
            <p:cNvSpPr/>
            <p:nvPr/>
          </p:nvSpPr>
          <p:spPr>
            <a:xfrm>
              <a:off x="785052" y="1891238"/>
              <a:ext cx="2636763" cy="585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UCF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81427" y="1267407"/>
            <a:ext cx="2908415" cy="2619232"/>
            <a:chOff x="5951602" y="1236359"/>
            <a:chExt cx="2912460" cy="2619232"/>
          </a:xfrm>
        </p:grpSpPr>
        <p:sp>
          <p:nvSpPr>
            <p:cNvPr id="52" name="TextBox 51"/>
            <p:cNvSpPr txBox="1"/>
            <p:nvPr/>
          </p:nvSpPr>
          <p:spPr>
            <a:xfrm>
              <a:off x="5951602" y="1236359"/>
              <a:ext cx="2912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omic Sans MS" pitchFamily="66" charset="0"/>
                </a:rPr>
                <a:t>UR</a:t>
              </a:r>
              <a:endParaRPr lang="en-US" sz="2800" b="1" dirty="0">
                <a:latin typeface="Comic Sans MS" pitchFamily="66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6093220" y="1995255"/>
              <a:ext cx="2139629" cy="1860336"/>
              <a:chOff x="821938" y="2023934"/>
              <a:chExt cx="3409064" cy="3294595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2286976" y="2180181"/>
                <a:ext cx="908402" cy="1193800"/>
                <a:chOff x="1282976" y="804207"/>
                <a:chExt cx="1824969" cy="2492498"/>
              </a:xfrm>
            </p:grpSpPr>
            <p:pic>
              <p:nvPicPr>
                <p:cNvPr id="125" name="Picture 2" descr="C:\Users\Administrator\Dropbox\Work\Shibbolmethis\Image\Server.jpg"/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2976" y="804207"/>
                  <a:ext cx="1264712" cy="2492498"/>
                </a:xfrm>
                <a:prstGeom prst="rect">
                  <a:avLst/>
                </a:prstGeom>
                <a:noFill/>
              </p:spPr>
            </p:pic>
            <p:sp>
              <p:nvSpPr>
                <p:cNvPr id="126" name="Oval 125"/>
                <p:cNvSpPr/>
                <p:nvPr/>
              </p:nvSpPr>
              <p:spPr>
                <a:xfrm>
                  <a:off x="1949954" y="1940854"/>
                  <a:ext cx="1038538" cy="107002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pic>
              <p:nvPicPr>
                <p:cNvPr id="127" name="Picture 126"/>
                <p:cNvPicPr>
                  <a:picLocks noChangeAspect="1"/>
                </p:cNvPicPr>
                <p:nvPr/>
              </p:nvPicPr>
              <p:blipFill>
                <a:blip r:embed="rId5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27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9477" y="1895920"/>
                  <a:ext cx="1208468" cy="1159887"/>
                </a:xfrm>
                <a:prstGeom prst="rect">
                  <a:avLst/>
                </a:prstGeom>
                <a:noFill/>
                <a:effectLst/>
              </p:spPr>
            </p:pic>
          </p:grpSp>
          <p:pic>
            <p:nvPicPr>
              <p:cNvPr id="122" name="Picture 2" descr="C:\Users\Administrator\Dropbox\Work\Shibbolmethis\Image\Server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1208" y="3616484"/>
                <a:ext cx="897540" cy="1702045"/>
              </a:xfrm>
              <a:prstGeom prst="rect">
                <a:avLst/>
              </a:prstGeom>
              <a:noFill/>
            </p:spPr>
          </p:pic>
          <p:grpSp>
            <p:nvGrpSpPr>
              <p:cNvPr id="105" name="Group 104"/>
              <p:cNvGrpSpPr/>
              <p:nvPr/>
            </p:nvGrpSpPr>
            <p:grpSpPr>
              <a:xfrm>
                <a:off x="934763" y="2023934"/>
                <a:ext cx="908402" cy="1193800"/>
                <a:chOff x="1282976" y="804207"/>
                <a:chExt cx="1824969" cy="2492498"/>
              </a:xfrm>
            </p:grpSpPr>
            <p:pic>
              <p:nvPicPr>
                <p:cNvPr id="116" name="Picture 2" descr="C:\Users\Administrator\Dropbox\Work\Shibbolmethis\Image\Server.jpg"/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2976" y="804207"/>
                  <a:ext cx="1264712" cy="2492498"/>
                </a:xfrm>
                <a:prstGeom prst="rect">
                  <a:avLst/>
                </a:prstGeom>
                <a:noFill/>
              </p:spPr>
            </p:pic>
            <p:sp>
              <p:nvSpPr>
                <p:cNvPr id="117" name="Oval 116"/>
                <p:cNvSpPr/>
                <p:nvPr/>
              </p:nvSpPr>
              <p:spPr>
                <a:xfrm>
                  <a:off x="1949954" y="1940854"/>
                  <a:ext cx="1038538" cy="107002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pic>
              <p:nvPicPr>
                <p:cNvPr id="118" name="Picture 117"/>
                <p:cNvPicPr>
                  <a:picLocks noChangeAspect="1"/>
                </p:cNvPicPr>
                <p:nvPr/>
              </p:nvPicPr>
              <p:blipFill>
                <a:blip r:embed="rId5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27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9477" y="1895920"/>
                  <a:ext cx="1208468" cy="1159887"/>
                </a:xfrm>
                <a:prstGeom prst="rect">
                  <a:avLst/>
                </a:prstGeom>
                <a:noFill/>
                <a:effectLst/>
              </p:spPr>
            </p:pic>
          </p:grpSp>
          <p:grpSp>
            <p:nvGrpSpPr>
              <p:cNvPr id="107" name="Group 106"/>
              <p:cNvGrpSpPr>
                <a:grpSpLocks noChangeAspect="1"/>
              </p:cNvGrpSpPr>
              <p:nvPr/>
            </p:nvGrpSpPr>
            <p:grpSpPr>
              <a:xfrm>
                <a:off x="3560938" y="2883349"/>
                <a:ext cx="670064" cy="981263"/>
                <a:chOff x="4752261" y="2816400"/>
                <a:chExt cx="1702027" cy="2492498"/>
              </a:xfrm>
            </p:grpSpPr>
            <p:pic>
              <p:nvPicPr>
                <p:cNvPr id="111" name="Picture 2" descr="C:\Users\Administrator\Dropbox\Work\Shibbolmethis\Image\Server.jpg"/>
                <p:cNvPicPr>
                  <a:picLocks noChangeAspect="1" noChangeArrowheads="1"/>
                </p:cNvPicPr>
                <p:nvPr/>
              </p:nvPicPr>
              <p:blipFill>
                <a:blip r:embed="rId11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52261" y="2816400"/>
                  <a:ext cx="1264712" cy="2492498"/>
                </a:xfrm>
                <a:prstGeom prst="rect">
                  <a:avLst/>
                </a:prstGeom>
                <a:noFill/>
              </p:spPr>
            </p:pic>
            <p:sp>
              <p:nvSpPr>
                <p:cNvPr id="112" name="Shape 111"/>
                <p:cNvSpPr/>
                <p:nvPr/>
              </p:nvSpPr>
              <p:spPr>
                <a:xfrm>
                  <a:off x="5111354" y="4031704"/>
                  <a:ext cx="1342934" cy="1271430"/>
                </a:xfrm>
                <a:prstGeom prst="gear6">
                  <a:avLst>
                    <a:gd name="adj1" fmla="val 13554"/>
                    <a:gd name="adj2" fmla="val 5358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25400">
                    <a:schemeClr val="tx1">
                      <a:lumMod val="85000"/>
                      <a:lumOff val="15000"/>
                      <a:alpha val="68000"/>
                    </a:schemeClr>
                  </a:glow>
                </a:effectLst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endParaRPr lang="en-US" sz="1400" b="1" cap="small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08" name="Group 107"/>
              <p:cNvGrpSpPr>
                <a:grpSpLocks noChangeAspect="1"/>
              </p:cNvGrpSpPr>
              <p:nvPr/>
            </p:nvGrpSpPr>
            <p:grpSpPr>
              <a:xfrm>
                <a:off x="821938" y="3442688"/>
                <a:ext cx="2331883" cy="1778627"/>
                <a:chOff x="-1341231" y="-1164463"/>
                <a:chExt cx="5923204" cy="4517876"/>
              </a:xfrm>
            </p:grpSpPr>
            <p:pic>
              <p:nvPicPr>
                <p:cNvPr id="109" name="Picture 2" descr="C:\Users\Administrator\Dropbox\Work\Shibbolmethis\Image\Server.jpg"/>
                <p:cNvPicPr>
                  <a:picLocks noChangeAspect="1" noChangeArrowheads="1"/>
                </p:cNvPicPr>
                <p:nvPr/>
              </p:nvPicPr>
              <p:blipFill>
                <a:blip r:embed="rId12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41231" y="-1164463"/>
                  <a:ext cx="2259770" cy="4453566"/>
                </a:xfrm>
                <a:prstGeom prst="rect">
                  <a:avLst/>
                </a:prstGeom>
                <a:noFill/>
              </p:spPr>
            </p:pic>
            <p:sp>
              <p:nvSpPr>
                <p:cNvPr id="110" name="Shape 109"/>
                <p:cNvSpPr/>
                <p:nvPr/>
              </p:nvSpPr>
              <p:spPr>
                <a:xfrm>
                  <a:off x="2673888" y="1602007"/>
                  <a:ext cx="1908085" cy="1751406"/>
                </a:xfrm>
                <a:prstGeom prst="gear6">
                  <a:avLst>
                    <a:gd name="adj1" fmla="val 13554"/>
                    <a:gd name="adj2" fmla="val 5358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glow rad="25400">
                    <a:schemeClr val="tx1">
                      <a:lumMod val="85000"/>
                      <a:lumOff val="15000"/>
                      <a:alpha val="68000"/>
                    </a:schemeClr>
                  </a:glow>
                </a:effectLst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endParaRPr lang="en-US" sz="1400" b="1" cap="small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</p:grpSp>
      <p:sp>
        <p:nvSpPr>
          <p:cNvPr id="130" name="Rectangle 129"/>
          <p:cNvSpPr/>
          <p:nvPr/>
        </p:nvSpPr>
        <p:spPr>
          <a:xfrm rot="20788804">
            <a:off x="6771281" y="1374698"/>
            <a:ext cx="1074333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Entity</a:t>
            </a:r>
          </a:p>
        </p:txBody>
      </p:sp>
      <p:sp>
        <p:nvSpPr>
          <p:cNvPr id="133" name="Rectangle 132"/>
          <p:cNvSpPr/>
          <p:nvPr/>
        </p:nvSpPr>
        <p:spPr>
          <a:xfrm rot="20788804">
            <a:off x="1560982" y="1354725"/>
            <a:ext cx="1074333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Entity</a:t>
            </a:r>
          </a:p>
        </p:txBody>
      </p:sp>
      <p:pic>
        <p:nvPicPr>
          <p:cNvPr id="134" name="Picture 2" descr="InCommon Federatio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3023" y="231525"/>
            <a:ext cx="2636360" cy="1186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3"/>
          <p:cNvPicPr>
            <a:picLocks noChangeAspect="1" noChangeArrowheads="1"/>
          </p:cNvPicPr>
          <p:nvPr/>
        </p:nvPicPr>
        <p:blipFill rotWithShape="1"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095019">
            <a:off x="5382264" y="2585697"/>
            <a:ext cx="261421" cy="95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2" name="Group 71"/>
          <p:cNvGrpSpPr/>
          <p:nvPr/>
        </p:nvGrpSpPr>
        <p:grpSpPr>
          <a:xfrm>
            <a:off x="1990986" y="4714260"/>
            <a:ext cx="2115186" cy="1572458"/>
            <a:chOff x="5705498" y="2138949"/>
            <a:chExt cx="2118128" cy="1572458"/>
          </a:xfrm>
        </p:grpSpPr>
        <p:sp>
          <p:nvSpPr>
            <p:cNvPr id="73" name="TextBox 72"/>
            <p:cNvSpPr txBox="1"/>
            <p:nvPr/>
          </p:nvSpPr>
          <p:spPr>
            <a:xfrm>
              <a:off x="5705498" y="2138949"/>
              <a:ext cx="2118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ProQuest</a:t>
              </a:r>
              <a:endParaRPr lang="en-US" sz="2800" dirty="0">
                <a:latin typeface="Comic Sans MS" pitchFamily="66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201239" y="2750325"/>
              <a:ext cx="672492" cy="961082"/>
              <a:chOff x="-1169598" y="147587"/>
              <a:chExt cx="2152588" cy="3553646"/>
            </a:xfrm>
          </p:grpSpPr>
          <p:pic>
            <p:nvPicPr>
              <p:cNvPr id="88" name="Picture 2" descr="C:\Users\Administrator\Dropbox\Work\Shibbolmethis\Image\Server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69598" y="147587"/>
                <a:ext cx="1803149" cy="3553646"/>
              </a:xfrm>
              <a:prstGeom prst="rect">
                <a:avLst/>
              </a:prstGeom>
              <a:noFill/>
            </p:spPr>
          </p:pic>
          <p:sp>
            <p:nvSpPr>
              <p:cNvPr id="89" name="Oval 88"/>
              <p:cNvSpPr/>
              <p:nvPr/>
            </p:nvSpPr>
            <p:spPr>
              <a:xfrm>
                <a:off x="-497857" y="1832966"/>
                <a:ext cx="1310282" cy="1271091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33093" y="1712973"/>
                <a:ext cx="1516083" cy="1455136"/>
              </a:xfrm>
              <a:prstGeom prst="rect">
                <a:avLst/>
              </a:prstGeom>
              <a:noFill/>
              <a:effectLst/>
            </p:spPr>
          </p:pic>
        </p:grpSp>
      </p:grpSp>
      <p:grpSp>
        <p:nvGrpSpPr>
          <p:cNvPr id="96" name="Group 95"/>
          <p:cNvGrpSpPr/>
          <p:nvPr/>
        </p:nvGrpSpPr>
        <p:grpSpPr>
          <a:xfrm>
            <a:off x="5116538" y="4692365"/>
            <a:ext cx="1830559" cy="1608612"/>
            <a:chOff x="5541908" y="2333625"/>
            <a:chExt cx="1841254" cy="1521965"/>
          </a:xfrm>
        </p:grpSpPr>
        <p:sp>
          <p:nvSpPr>
            <p:cNvPr id="97" name="TextBox 96"/>
            <p:cNvSpPr txBox="1"/>
            <p:nvPr/>
          </p:nvSpPr>
          <p:spPr>
            <a:xfrm>
              <a:off x="5541908" y="2333625"/>
              <a:ext cx="18412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EBSCO</a:t>
              </a:r>
              <a:endParaRPr lang="en-US" sz="2800" dirty="0">
                <a:latin typeface="Comic Sans MS" pitchFamily="66" charset="0"/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6361072" y="2894508"/>
              <a:ext cx="672492" cy="961082"/>
              <a:chOff x="-657987" y="680710"/>
              <a:chExt cx="2152588" cy="3553646"/>
            </a:xfrm>
          </p:grpSpPr>
          <p:pic>
            <p:nvPicPr>
              <p:cNvPr id="104" name="Picture 2" descr="C:\Users\Administrator\Dropbox\Work\Shibbolmethis\Image\Server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57987" y="680710"/>
                <a:ext cx="1803149" cy="3553646"/>
              </a:xfrm>
              <a:prstGeom prst="rect">
                <a:avLst/>
              </a:prstGeom>
              <a:noFill/>
            </p:spPr>
          </p:pic>
          <p:sp>
            <p:nvSpPr>
              <p:cNvPr id="106" name="Oval 105"/>
              <p:cNvSpPr/>
              <p:nvPr/>
            </p:nvSpPr>
            <p:spPr>
              <a:xfrm>
                <a:off x="81416" y="2430142"/>
                <a:ext cx="1310282" cy="1271091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21482" y="2246096"/>
                <a:ext cx="1516083" cy="1455136"/>
              </a:xfrm>
              <a:prstGeom prst="rect">
                <a:avLst/>
              </a:prstGeom>
              <a:noFill/>
              <a:effectLst/>
            </p:spPr>
          </p:pic>
        </p:grpSp>
      </p:grpSp>
      <p:sp>
        <p:nvSpPr>
          <p:cNvPr id="114" name="Rectangle 113"/>
          <p:cNvSpPr/>
          <p:nvPr/>
        </p:nvSpPr>
        <p:spPr>
          <a:xfrm rot="20788804">
            <a:off x="6711370" y="4750211"/>
            <a:ext cx="1074333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Entity</a:t>
            </a:r>
          </a:p>
        </p:txBody>
      </p:sp>
      <p:sp>
        <p:nvSpPr>
          <p:cNvPr id="119" name="Rectangle 118"/>
          <p:cNvSpPr/>
          <p:nvPr/>
        </p:nvSpPr>
        <p:spPr>
          <a:xfrm rot="20788804">
            <a:off x="1415504" y="5330764"/>
            <a:ext cx="1074333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Entity</a:t>
            </a:r>
          </a:p>
        </p:txBody>
      </p:sp>
      <p:sp>
        <p:nvSpPr>
          <p:cNvPr id="160" name="Oval 159"/>
          <p:cNvSpPr/>
          <p:nvPr/>
        </p:nvSpPr>
        <p:spPr>
          <a:xfrm>
            <a:off x="6168553" y="3387393"/>
            <a:ext cx="408778" cy="3437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897" y="3365565"/>
            <a:ext cx="465627" cy="387421"/>
          </a:xfrm>
          <a:prstGeom prst="rect">
            <a:avLst/>
          </a:prstGeom>
          <a:noFill/>
          <a:effectLst/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1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8759" y="1935575"/>
            <a:ext cx="1329599" cy="1721660"/>
          </a:xfrm>
          <a:prstGeom prst="roundRect">
            <a:avLst>
              <a:gd name="adj" fmla="val 8594"/>
            </a:avLst>
          </a:prstGeom>
          <a:solidFill>
            <a:schemeClr val="accent4">
              <a:lumMod val="40000"/>
              <a:lumOff val="6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  <a:effectLst/>
        </p:spPr>
      </p:pic>
      <p:pic>
        <p:nvPicPr>
          <p:cNvPr id="138" name="Cookie"/>
          <p:cNvPicPr>
            <a:picLocks noChangeAspect="1" noChangeArrowheads="1"/>
          </p:cNvPicPr>
          <p:nvPr/>
        </p:nvPicPr>
        <p:blipFill>
          <a:blip r:embed="rId17" cstate="screen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5967" y="3222877"/>
            <a:ext cx="623505" cy="58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" name="Picture 3"/>
          <p:cNvPicPr>
            <a:picLocks noChangeAspect="1" noChangeArrowheads="1"/>
          </p:cNvPicPr>
          <p:nvPr/>
        </p:nvPicPr>
        <p:blipFill rotWithShape="1"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933325" flipH="1">
            <a:off x="5206913" y="2824812"/>
            <a:ext cx="430420" cy="129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" name="Picture 3"/>
          <p:cNvPicPr>
            <a:picLocks noChangeAspect="1" noChangeArrowheads="1"/>
          </p:cNvPicPr>
          <p:nvPr/>
        </p:nvPicPr>
        <p:blipFill rotWithShape="1"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130431">
            <a:off x="5118744" y="3688234"/>
            <a:ext cx="261421" cy="95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" name="Picture 3"/>
          <p:cNvPicPr>
            <a:picLocks noChangeAspect="1" noChangeArrowheads="1"/>
          </p:cNvPicPr>
          <p:nvPr/>
        </p:nvPicPr>
        <p:blipFill rotWithShape="1"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68737" flipH="1">
            <a:off x="4712998" y="3727072"/>
            <a:ext cx="430420" cy="129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0" name="Picture 3"/>
          <p:cNvPicPr>
            <a:picLocks noChangeAspect="1" noChangeArrowheads="1"/>
          </p:cNvPicPr>
          <p:nvPr/>
        </p:nvPicPr>
        <p:blipFill rotWithShape="1"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386982">
            <a:off x="3915158" y="3839892"/>
            <a:ext cx="261421" cy="95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" name="Picture 3"/>
          <p:cNvPicPr>
            <a:picLocks noChangeAspect="1" noChangeArrowheads="1"/>
          </p:cNvPicPr>
          <p:nvPr/>
        </p:nvPicPr>
        <p:blipFill rotWithShape="1"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2770139" flipH="1">
            <a:off x="3499821" y="3670713"/>
            <a:ext cx="430420" cy="129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Rectangle 85"/>
          <p:cNvSpPr/>
          <p:nvPr/>
        </p:nvSpPr>
        <p:spPr>
          <a:xfrm rot="21270431">
            <a:off x="5705923" y="518887"/>
            <a:ext cx="2170787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Federated ID</a:t>
            </a:r>
          </a:p>
        </p:txBody>
      </p:sp>
    </p:spTree>
    <p:extLst>
      <p:ext uri="{BB962C8B-B14F-4D97-AF65-F5344CB8AC3E}">
        <p14:creationId xmlns:p14="http://schemas.microsoft.com/office/powerpoint/2010/main" val="151792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3947</TotalTime>
  <Words>2966</Words>
  <Application>Microsoft Office PowerPoint</Application>
  <PresentationFormat>On-screen Show (4:3)</PresentationFormat>
  <Paragraphs>496</Paragraphs>
  <Slides>50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Calibri</vt:lpstr>
      <vt:lpstr>Candara</vt:lpstr>
      <vt:lpstr>Comic Sans MS</vt:lpstr>
      <vt:lpstr>Courier New</vt:lpstr>
      <vt:lpstr>MV Boli</vt:lpstr>
      <vt:lpstr>Rage Italic</vt:lpstr>
      <vt:lpstr>Viner Hand ITC</vt:lpstr>
      <vt:lpstr>Wingdings</vt:lpstr>
      <vt:lpstr>Office Theme</vt:lpstr>
      <vt:lpstr>Dr. Shibblelove or</vt:lpstr>
      <vt:lpstr>Login: A User’s Perspective</vt:lpstr>
      <vt:lpstr>Authentication Part I</vt:lpstr>
      <vt:lpstr>Authentication Part II</vt:lpstr>
      <vt:lpstr>Authorization</vt:lpstr>
      <vt:lpstr>Login: A User’s Perspective</vt:lpstr>
      <vt:lpstr> </vt:lpstr>
      <vt:lpstr>One Login; Many Services</vt:lpstr>
      <vt:lpstr>PowerPoint Presentation</vt:lpstr>
      <vt:lpstr>Entity and Service Examples</vt:lpstr>
      <vt:lpstr>PowerPoint Presentation</vt:lpstr>
      <vt:lpstr>Tales of Three Shibboleth Service Providers</vt:lpstr>
      <vt:lpstr>Lynda’s Tale</vt:lpstr>
      <vt:lpstr>HathiTrust’s Tale</vt:lpstr>
      <vt:lpstr>Ezproxy’s Prologue</vt:lpstr>
      <vt:lpstr>Relationship Building </vt:lpstr>
      <vt:lpstr>Functional Anecdote</vt:lpstr>
      <vt:lpstr>Key Attributes </vt:lpstr>
      <vt:lpstr>Shibboleth and EduPerson</vt:lpstr>
      <vt:lpstr>EduPerson Schema - Affiliations</vt:lpstr>
      <vt:lpstr>EduPerson Schema - Affiliations</vt:lpstr>
      <vt:lpstr>EduPerson Schema - Affiliations</vt:lpstr>
      <vt:lpstr>Gollum the Freshman</vt:lpstr>
      <vt:lpstr>Frodo the Alumnus</vt:lpstr>
      <vt:lpstr>Saurman the Forgetful (or Malicious)</vt:lpstr>
      <vt:lpstr>WAYFless URL Authentication</vt:lpstr>
      <vt:lpstr>Wraithless URLs</vt:lpstr>
      <vt:lpstr>PowerPoint Presentation</vt:lpstr>
      <vt:lpstr>PowerPoint Presentation</vt:lpstr>
      <vt:lpstr>Where Are You From?</vt:lpstr>
      <vt:lpstr>Where Are You From</vt:lpstr>
      <vt:lpstr>WAYF Authentication</vt:lpstr>
      <vt:lpstr>Access to Everything Else…</vt:lpstr>
      <vt:lpstr>Ezproxy as a Shibboleth Service Provider</vt:lpstr>
      <vt:lpstr>Library Vendors in InCommon Federation:</vt:lpstr>
      <vt:lpstr>InCommon Best Practices for Libraries</vt:lpstr>
      <vt:lpstr>EZproxy config.txt</vt:lpstr>
      <vt:lpstr>Shibuser.txt </vt:lpstr>
      <vt:lpstr>Attribute Summary Table</vt:lpstr>
      <vt:lpstr>Shibuser.txt Revisited</vt:lpstr>
      <vt:lpstr>EZproxy Shibb URLs</vt:lpstr>
      <vt:lpstr>Too Permissive!</vt:lpstr>
      <vt:lpstr>Common Library Entitlements </vt:lpstr>
      <vt:lpstr>common-lib-terms</vt:lpstr>
      <vt:lpstr>Getting EZProxy Out of the Way</vt:lpstr>
      <vt:lpstr>Summary</vt:lpstr>
      <vt:lpstr>Additional Resources</vt:lpstr>
      <vt:lpstr>Glossary</vt:lpstr>
      <vt:lpstr>Questions?</vt:lpstr>
      <vt:lpstr>Thank you!</vt:lpstr>
    </vt:vector>
  </TitlesOfParts>
  <Company>UCF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Shibblelove or:</dc:title>
  <dc:creator>Athena Hoeppner</dc:creator>
  <cp:lastModifiedBy>Athena Hoeppner</cp:lastModifiedBy>
  <cp:revision>225</cp:revision>
  <dcterms:created xsi:type="dcterms:W3CDTF">2015-10-13T14:02:58Z</dcterms:created>
  <dcterms:modified xsi:type="dcterms:W3CDTF">2023-05-25T21:32:04Z</dcterms:modified>
</cp:coreProperties>
</file>