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56" r:id="rId2"/>
    <p:sldId id="259" r:id="rId3"/>
    <p:sldId id="293" r:id="rId4"/>
    <p:sldId id="294" r:id="rId5"/>
    <p:sldId id="295" r:id="rId6"/>
    <p:sldId id="296" r:id="rId7"/>
    <p:sldId id="297" r:id="rId8"/>
    <p:sldId id="298" r:id="rId9"/>
    <p:sldId id="292" r:id="rId10"/>
    <p:sldId id="271" r:id="rId11"/>
    <p:sldId id="299" r:id="rId12"/>
    <p:sldId id="274" r:id="rId13"/>
    <p:sldId id="275" r:id="rId14"/>
    <p:sldId id="300" r:id="rId15"/>
    <p:sldId id="301" r:id="rId16"/>
    <p:sldId id="277" r:id="rId17"/>
    <p:sldId id="276"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1" autoAdjust="0"/>
    <p:restoredTop sz="94647" autoAdjust="0"/>
  </p:normalViewPr>
  <p:slideViewPr>
    <p:cSldViewPr snapToGrid="0">
      <p:cViewPr varScale="1">
        <p:scale>
          <a:sx n="110" d="100"/>
          <a:sy n="110" d="100"/>
        </p:scale>
        <p:origin x="462" y="102"/>
      </p:cViewPr>
      <p:guideLst/>
    </p:cSldViewPr>
  </p:slideViewPr>
  <p:notesTextViewPr>
    <p:cViewPr>
      <p:scale>
        <a:sx n="3" d="2"/>
        <a:sy n="3" d="2"/>
      </p:scale>
      <p:origin x="0" y="0"/>
    </p:cViewPr>
  </p:notesTextViewPr>
  <p:sorterViewPr>
    <p:cViewPr varScale="1">
      <p:scale>
        <a:sx n="100" d="100"/>
        <a:sy n="100" d="100"/>
      </p:scale>
      <p:origin x="0" y="-468"/>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272340340249487"/>
          <c:y val="0.18763888888888891"/>
          <c:w val="0.63407682594449855"/>
          <c:h val="0.70496172353455822"/>
        </c:manualLayout>
      </c:layout>
      <c:barChart>
        <c:barDir val="bar"/>
        <c:grouping val="clustered"/>
        <c:varyColors val="0"/>
        <c:ser>
          <c:idx val="0"/>
          <c:order val="0"/>
          <c:tx>
            <c:strRef>
              <c:f>Gaby!$B$1</c:f>
              <c:strCache>
                <c:ptCount val="1"/>
                <c:pt idx="0">
                  <c:v>Content</c:v>
                </c:pt>
              </c:strCache>
            </c:strRef>
          </c:tx>
          <c:spPr>
            <a:solidFill>
              <a:schemeClr val="accent1"/>
            </a:solidFill>
            <a:ln>
              <a:noFill/>
            </a:ln>
            <a:effectLst/>
          </c:spPr>
          <c:invertIfNegative val="0"/>
          <c:dLbls>
            <c:spPr>
              <a:noFill/>
              <a:ln w="31750">
                <a:solidFill>
                  <a:schemeClr val="accent1"/>
                </a:solid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Gaby!$A$2:$A$8</c:f>
              <c:strCache>
                <c:ptCount val="7"/>
                <c:pt idx="0">
                  <c:v>Electronics Journals Library  (Journals)</c:v>
                </c:pt>
                <c:pt idx="1">
                  <c:v>DOAJ (Journals)</c:v>
                </c:pt>
                <c:pt idx="2">
                  <c:v>DOAB (Books)</c:v>
                </c:pt>
                <c:pt idx="3">
                  <c:v>OpenDOAR (Repositories)</c:v>
                </c:pt>
                <c:pt idx="4">
                  <c:v>Highwire Free (Free Articles)</c:v>
                </c:pt>
                <c:pt idx="5">
                  <c:v>PubMed Central (Free Articles)</c:v>
                </c:pt>
                <c:pt idx="6">
                  <c:v>ROARMAP OA (Policies)</c:v>
                </c:pt>
              </c:strCache>
            </c:strRef>
          </c:cat>
          <c:val>
            <c:numRef>
              <c:f>Gaby!$B$2:$B$8</c:f>
              <c:numCache>
                <c:formatCode>#,##0</c:formatCode>
                <c:ptCount val="7"/>
                <c:pt idx="0">
                  <c:v>52944</c:v>
                </c:pt>
                <c:pt idx="1">
                  <c:v>8966</c:v>
                </c:pt>
                <c:pt idx="2" formatCode="General">
                  <c:v>4758</c:v>
                </c:pt>
                <c:pt idx="3" formatCode="General">
                  <c:v>2600</c:v>
                </c:pt>
                <c:pt idx="4">
                  <c:v>2434604</c:v>
                </c:pt>
                <c:pt idx="5">
                  <c:v>3900000</c:v>
                </c:pt>
                <c:pt idx="6" formatCode="General">
                  <c:v>771</c:v>
                </c:pt>
              </c:numCache>
            </c:numRef>
          </c:val>
        </c:ser>
        <c:dLbls>
          <c:dLblPos val="outEnd"/>
          <c:showLegendKey val="0"/>
          <c:showVal val="1"/>
          <c:showCatName val="0"/>
          <c:showSerName val="0"/>
          <c:showPercent val="0"/>
          <c:showBubbleSize val="0"/>
        </c:dLbls>
        <c:gapWidth val="219"/>
        <c:axId val="230457448"/>
        <c:axId val="230457840"/>
      </c:barChart>
      <c:catAx>
        <c:axId val="2304574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rgbClr val="FF0000"/>
                </a:solidFill>
                <a:latin typeface="+mn-lt"/>
                <a:ea typeface="+mn-ea"/>
                <a:cs typeface="+mn-cs"/>
              </a:defRPr>
            </a:pPr>
            <a:endParaRPr lang="en-US"/>
          </a:p>
        </c:txPr>
        <c:crossAx val="230457840"/>
        <c:crosses val="autoZero"/>
        <c:auto val="1"/>
        <c:lblAlgn val="ctr"/>
        <c:lblOffset val="100"/>
        <c:noMultiLvlLbl val="0"/>
      </c:catAx>
      <c:valAx>
        <c:axId val="230457840"/>
        <c:scaling>
          <c:orientation val="minMax"/>
          <c:max val="400000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230457448"/>
        <c:crosses val="autoZero"/>
        <c:crossBetween val="between"/>
      </c:valAx>
      <c:spPr>
        <a:noFill/>
        <a:ln>
          <a:noFill/>
        </a:ln>
        <a:effectLst/>
      </c:spPr>
    </c:plotArea>
    <c:plotVisOnly val="1"/>
    <c:dispBlanksAs val="gap"/>
    <c:showDLblsOverMax val="0"/>
  </c:chart>
  <c:spPr>
    <a:noFill/>
    <a:ln>
      <a:solidFill>
        <a:schemeClr val="accent1"/>
      </a:solid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44073852389192"/>
          <c:y val="8.6495219139736124E-2"/>
          <c:w val="0.87617473667192058"/>
          <c:h val="0.83150909905663117"/>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Gaby!$B$1:$H$1</c:f>
              <c:strCache>
                <c:ptCount val="7"/>
                <c:pt idx="0">
                  <c:v>Text</c:v>
                </c:pt>
                <c:pt idx="1">
                  <c:v>Video</c:v>
                </c:pt>
                <c:pt idx="2">
                  <c:v>Audio</c:v>
                </c:pt>
                <c:pt idx="3">
                  <c:v>Software</c:v>
                </c:pt>
                <c:pt idx="4">
                  <c:v>Images</c:v>
                </c:pt>
                <c:pt idx="5">
                  <c:v>Concerts</c:v>
                </c:pt>
                <c:pt idx="6">
                  <c:v>Collections</c:v>
                </c:pt>
              </c:strCache>
            </c:strRef>
          </c:cat>
          <c:val>
            <c:numRef>
              <c:f>Gaby!$B$2:$H$2</c:f>
              <c:numCache>
                <c:formatCode>#,##0</c:formatCode>
                <c:ptCount val="7"/>
                <c:pt idx="0">
                  <c:v>10000000</c:v>
                </c:pt>
                <c:pt idx="1">
                  <c:v>25000000</c:v>
                </c:pt>
                <c:pt idx="2">
                  <c:v>2900000</c:v>
                </c:pt>
                <c:pt idx="3">
                  <c:v>132000</c:v>
                </c:pt>
                <c:pt idx="4">
                  <c:v>1200000</c:v>
                </c:pt>
                <c:pt idx="5">
                  <c:v>165000</c:v>
                </c:pt>
                <c:pt idx="6">
                  <c:v>211000</c:v>
                </c:pt>
              </c:numCache>
            </c:numRef>
          </c:val>
        </c:ser>
        <c:dLbls>
          <c:dLblPos val="outEnd"/>
          <c:showLegendKey val="0"/>
          <c:showVal val="1"/>
          <c:showCatName val="0"/>
          <c:showSerName val="0"/>
          <c:showPercent val="0"/>
          <c:showBubbleSize val="0"/>
        </c:dLbls>
        <c:gapWidth val="219"/>
        <c:overlap val="-27"/>
        <c:axId val="230458624"/>
        <c:axId val="230459016"/>
      </c:barChart>
      <c:catAx>
        <c:axId val="230458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rgbClr val="FF0000"/>
                </a:solidFill>
                <a:latin typeface="+mn-lt"/>
                <a:ea typeface="+mn-ea"/>
                <a:cs typeface="+mn-cs"/>
              </a:defRPr>
            </a:pPr>
            <a:endParaRPr lang="en-US"/>
          </a:p>
        </c:txPr>
        <c:crossAx val="230459016"/>
        <c:crosses val="autoZero"/>
        <c:auto val="1"/>
        <c:lblAlgn val="ctr"/>
        <c:lblOffset val="100"/>
        <c:noMultiLvlLbl val="0"/>
      </c:catAx>
      <c:valAx>
        <c:axId val="230459016"/>
        <c:scaling>
          <c:orientation val="minMax"/>
          <c:max val="25000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230458624"/>
        <c:crosses val="autoZero"/>
        <c:crossBetween val="between"/>
      </c:valAx>
      <c:spPr>
        <a:noFill/>
        <a:ln w="6350">
          <a:solidFill>
            <a:schemeClr val="accent1"/>
          </a:solid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812043520293264"/>
          <c:y val="0.128"/>
          <c:w val="0.76627042850039673"/>
          <c:h val="0.78240615923009627"/>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Sheet2!$B$1:$H$1</c:f>
              <c:strCache>
                <c:ptCount val="7"/>
                <c:pt idx="0">
                  <c:v>Volunteer Countries</c:v>
                </c:pt>
                <c:pt idx="1">
                  <c:v>Archives</c:v>
                </c:pt>
                <c:pt idx="2">
                  <c:v>Research Articles</c:v>
                </c:pt>
                <c:pt idx="3">
                  <c:v>Journals</c:v>
                </c:pt>
                <c:pt idx="4">
                  <c:v>Working Papers</c:v>
                </c:pt>
                <c:pt idx="5">
                  <c:v>Authors</c:v>
                </c:pt>
                <c:pt idx="6">
                  <c:v>E-mail Subscriptions</c:v>
                </c:pt>
              </c:strCache>
            </c:strRef>
          </c:cat>
          <c:val>
            <c:numRef>
              <c:f>Sheet2!$B$2:$H$2</c:f>
              <c:numCache>
                <c:formatCode>#,##0</c:formatCode>
                <c:ptCount val="7"/>
                <c:pt idx="0" formatCode="General">
                  <c:v>87</c:v>
                </c:pt>
                <c:pt idx="1">
                  <c:v>1800</c:v>
                </c:pt>
                <c:pt idx="2">
                  <c:v>2000000</c:v>
                </c:pt>
                <c:pt idx="3">
                  <c:v>2300</c:v>
                </c:pt>
                <c:pt idx="4">
                  <c:v>4300</c:v>
                </c:pt>
                <c:pt idx="5">
                  <c:v>46000</c:v>
                </c:pt>
                <c:pt idx="6">
                  <c:v>75000</c:v>
                </c:pt>
              </c:numCache>
            </c:numRef>
          </c:val>
        </c:ser>
        <c:dLbls>
          <c:dLblPos val="outEnd"/>
          <c:showLegendKey val="0"/>
          <c:showVal val="1"/>
          <c:showCatName val="0"/>
          <c:showSerName val="0"/>
          <c:showPercent val="0"/>
          <c:showBubbleSize val="0"/>
        </c:dLbls>
        <c:gapWidth val="219"/>
        <c:axId val="229192928"/>
        <c:axId val="229193320"/>
      </c:barChart>
      <c:catAx>
        <c:axId val="2291929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rgbClr val="FF0000"/>
                </a:solidFill>
                <a:latin typeface="+mn-lt"/>
                <a:ea typeface="+mn-ea"/>
                <a:cs typeface="+mn-cs"/>
              </a:defRPr>
            </a:pPr>
            <a:endParaRPr lang="en-US"/>
          </a:p>
        </c:txPr>
        <c:crossAx val="229193320"/>
        <c:crosses val="autoZero"/>
        <c:auto val="1"/>
        <c:lblAlgn val="ctr"/>
        <c:lblOffset val="100"/>
        <c:noMultiLvlLbl val="0"/>
      </c:catAx>
      <c:valAx>
        <c:axId val="229193320"/>
        <c:scaling>
          <c:orientation val="minMax"/>
          <c:max val="2000000"/>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229192928"/>
        <c:crosses val="autoZero"/>
        <c:crossBetween val="between"/>
        <c:majorUnit val="500000"/>
      </c:valAx>
      <c:spPr>
        <a:noFill/>
        <a:ln w="9525">
          <a:solidFill>
            <a:schemeClr val="bg1"/>
          </a:solidFill>
        </a:ln>
        <a:effectLst/>
      </c:spPr>
    </c:plotArea>
    <c:plotVisOnly val="1"/>
    <c:dispBlanksAs val="gap"/>
    <c:showDLblsOverMax val="0"/>
  </c:chart>
  <c:spPr>
    <a:noFill/>
    <a:ln w="9525">
      <a:solidFill>
        <a:schemeClr val="accent1"/>
      </a:solid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dLbl>
              <c:idx val="3"/>
              <c:layout>
                <c:manualLayout>
                  <c:x val="-1.3071895424836721E-2"/>
                  <c:y val="5.5555555555555552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Gaby!$B$1:$H$1</c:f>
              <c:strCache>
                <c:ptCount val="7"/>
                <c:pt idx="0">
                  <c:v>Authors</c:v>
                </c:pt>
                <c:pt idx="1">
                  <c:v>Abstracts</c:v>
                </c:pt>
                <c:pt idx="2">
                  <c:v>Full text Papers</c:v>
                </c:pt>
                <c:pt idx="3">
                  <c:v>Total Downloads</c:v>
                </c:pt>
                <c:pt idx="4">
                  <c:v>Total Citation Links</c:v>
                </c:pt>
                <c:pt idx="5">
                  <c:v>Paper Received in last 12 months</c:v>
                </c:pt>
                <c:pt idx="6">
                  <c:v>Total References</c:v>
                </c:pt>
              </c:strCache>
            </c:strRef>
          </c:cat>
          <c:val>
            <c:numRef>
              <c:f>Gaby!$B$2:$H$2</c:f>
              <c:numCache>
                <c:formatCode>#,##0</c:formatCode>
                <c:ptCount val="7"/>
                <c:pt idx="0">
                  <c:v>311816</c:v>
                </c:pt>
                <c:pt idx="1">
                  <c:v>676421</c:v>
                </c:pt>
                <c:pt idx="2">
                  <c:v>566834</c:v>
                </c:pt>
                <c:pt idx="3">
                  <c:v>99977205</c:v>
                </c:pt>
                <c:pt idx="4">
                  <c:v>5749975</c:v>
                </c:pt>
                <c:pt idx="5">
                  <c:v>67767</c:v>
                </c:pt>
                <c:pt idx="6">
                  <c:v>8922948</c:v>
                </c:pt>
              </c:numCache>
            </c:numRef>
          </c:val>
        </c:ser>
        <c:dLbls>
          <c:dLblPos val="outEnd"/>
          <c:showLegendKey val="0"/>
          <c:showVal val="1"/>
          <c:showCatName val="0"/>
          <c:showSerName val="0"/>
          <c:showPercent val="0"/>
          <c:showBubbleSize val="0"/>
        </c:dLbls>
        <c:gapWidth val="182"/>
        <c:axId val="229194104"/>
        <c:axId val="327930192"/>
      </c:barChart>
      <c:catAx>
        <c:axId val="2291941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rgbClr val="FF0000"/>
                </a:solidFill>
                <a:latin typeface="+mn-lt"/>
                <a:ea typeface="+mn-ea"/>
                <a:cs typeface="+mn-cs"/>
              </a:defRPr>
            </a:pPr>
            <a:endParaRPr lang="en-US"/>
          </a:p>
        </c:txPr>
        <c:crossAx val="327930192"/>
        <c:crosses val="autoZero"/>
        <c:auto val="1"/>
        <c:lblAlgn val="ctr"/>
        <c:lblOffset val="100"/>
        <c:noMultiLvlLbl val="0"/>
      </c:catAx>
      <c:valAx>
        <c:axId val="327930192"/>
        <c:scaling>
          <c:orientation val="minMax"/>
          <c:max val="100000000"/>
          <c:min val="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229194104"/>
        <c:crosses val="autoZero"/>
        <c:crossBetween val="between"/>
        <c:majorUnit val="25000000"/>
      </c:valAx>
      <c:spPr>
        <a:noFill/>
        <a:ln>
          <a:noFill/>
        </a:ln>
        <a:effectLst/>
      </c:spPr>
    </c:plotArea>
    <c:plotVisOnly val="1"/>
    <c:dispBlanksAs val="gap"/>
    <c:showDLblsOverMax val="0"/>
  </c:chart>
  <c:spPr>
    <a:noFill/>
    <a:ln w="9525">
      <a:solidFill>
        <a:schemeClr val="accent1"/>
      </a:solid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028800025374471"/>
          <c:y val="0.19333616386187022"/>
          <c:w val="0.7870310695148871"/>
          <c:h val="0.71124454229951117"/>
        </c:manualLayout>
      </c:layout>
      <c:barChart>
        <c:barDir val="bar"/>
        <c:grouping val="clustered"/>
        <c:varyColors val="0"/>
        <c:ser>
          <c:idx val="0"/>
          <c:order val="0"/>
          <c:spPr>
            <a:solidFill>
              <a:schemeClr val="accent1"/>
            </a:solidFill>
            <a:ln w="19050">
              <a:solidFill>
                <a:schemeClr val="lt1"/>
              </a:solidFill>
            </a:ln>
            <a:effectLst/>
          </c:spPr>
          <c:invertIfNegative val="0"/>
          <c:dPt>
            <c:idx val="0"/>
            <c:invertIfNegative val="0"/>
            <c:bubble3D val="0"/>
            <c:spPr>
              <a:solidFill>
                <a:schemeClr val="accent1"/>
              </a:solidFill>
              <a:ln w="19050">
                <a:solidFill>
                  <a:schemeClr val="lt1"/>
                </a:solidFill>
              </a:ln>
              <a:effectLst/>
            </c:spPr>
          </c:dPt>
          <c:dPt>
            <c:idx val="1"/>
            <c:invertIfNegative val="0"/>
            <c:bubble3D val="0"/>
            <c:spPr>
              <a:solidFill>
                <a:schemeClr val="accent1"/>
              </a:solidFill>
              <a:ln w="19050">
                <a:solidFill>
                  <a:schemeClr val="lt1"/>
                </a:solidFill>
              </a:ln>
              <a:effectLst/>
            </c:spPr>
          </c:dPt>
          <c:dPt>
            <c:idx val="2"/>
            <c:invertIfNegative val="0"/>
            <c:bubble3D val="0"/>
            <c:spPr>
              <a:solidFill>
                <a:schemeClr val="accent1"/>
              </a:solidFill>
              <a:ln w="19050">
                <a:solidFill>
                  <a:schemeClr val="lt1"/>
                </a:solidFill>
              </a:ln>
              <a:effectLst/>
            </c:spPr>
          </c:dPt>
          <c:dLbls>
            <c:dLbl>
              <c:idx val="0"/>
              <c:layout>
                <c:manualLayout>
                  <c:x val="-2.7210884353741495E-3"/>
                  <c:y val="-1.1982432384018818E-16"/>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5.680218544110556E-3"/>
                  <c:y val="4.9020894447017061E-3"/>
                </c:manualLayout>
              </c:layout>
              <c:spPr>
                <a:noFill/>
                <a:ln>
                  <a:noFill/>
                </a:ln>
                <a:effectLst/>
              </c:spPr>
              <c:txPr>
                <a:bodyPr rot="0" spcFirstLastPara="1" vertOverflow="ellipsis" vert="horz" wrap="square" lIns="38100" tIns="19050" rIns="38100" bIns="19050" anchor="t" anchorCtr="0">
                  <a:noAutofit/>
                </a:bodyPr>
                <a:lstStyle/>
                <a:p>
                  <a:pPr algn="l">
                    <a:defRPr sz="11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7.5098184155551986E-2"/>
                      <c:h val="4.9295970356646589E-2"/>
                    </c:manualLayout>
                  </c15:layout>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gaby!$B$1:$D$1</c:f>
              <c:strCache>
                <c:ptCount val="3"/>
                <c:pt idx="0">
                  <c:v>E-prints</c:v>
                </c:pt>
                <c:pt idx="1">
                  <c:v>Article Downloads</c:v>
                </c:pt>
                <c:pt idx="2">
                  <c:v> Article Submissions</c:v>
                </c:pt>
              </c:strCache>
            </c:strRef>
          </c:cat>
          <c:val>
            <c:numRef>
              <c:f>gaby!$B$2:$D$2</c:f>
              <c:numCache>
                <c:formatCode>#,##0</c:formatCode>
                <c:ptCount val="3"/>
                <c:pt idx="0">
                  <c:v>1156553</c:v>
                </c:pt>
                <c:pt idx="1">
                  <c:v>719637748</c:v>
                </c:pt>
                <c:pt idx="2">
                  <c:v>1154277</c:v>
                </c:pt>
              </c:numCache>
            </c:numRef>
          </c:val>
        </c:ser>
        <c:dLbls>
          <c:dLblPos val="outEnd"/>
          <c:showLegendKey val="0"/>
          <c:showVal val="1"/>
          <c:showCatName val="0"/>
          <c:showSerName val="0"/>
          <c:showPercent val="0"/>
          <c:showBubbleSize val="0"/>
        </c:dLbls>
        <c:gapWidth val="100"/>
        <c:axId val="327930976"/>
        <c:axId val="327931368"/>
      </c:barChart>
      <c:catAx>
        <c:axId val="327930976"/>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rgbClr val="FF0000"/>
                </a:solidFill>
                <a:latin typeface="+mn-lt"/>
                <a:ea typeface="+mn-ea"/>
                <a:cs typeface="+mn-cs"/>
              </a:defRPr>
            </a:pPr>
            <a:endParaRPr lang="en-US"/>
          </a:p>
        </c:txPr>
        <c:crossAx val="327931368"/>
        <c:crosses val="autoZero"/>
        <c:auto val="1"/>
        <c:lblAlgn val="ctr"/>
        <c:lblOffset val="100"/>
        <c:noMultiLvlLbl val="0"/>
      </c:catAx>
      <c:valAx>
        <c:axId val="327931368"/>
        <c:scaling>
          <c:orientation val="minMax"/>
          <c:max val="720000000"/>
          <c:min val="0"/>
        </c:scaling>
        <c:delete val="0"/>
        <c:axPos val="b"/>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327930976"/>
        <c:crosses val="autoZero"/>
        <c:crossBetween val="between"/>
      </c:valAx>
      <c:spPr>
        <a:noFill/>
        <a:ln>
          <a:noFill/>
        </a:ln>
        <a:effectLst/>
      </c:spPr>
    </c:plotArea>
    <c:plotVisOnly val="1"/>
    <c:dispBlanksAs val="gap"/>
    <c:showDLblsOverMax val="0"/>
  </c:chart>
  <c:spPr>
    <a:noFill/>
    <a:ln w="9525">
      <a:solidFill>
        <a:schemeClr val="accent1"/>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r>
              <a:rPr lang="en-US" smtClean="0"/>
              <a:t>8/15/2016</a:t>
            </a:r>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r>
              <a:rPr lang="pt-BR" smtClean="0"/>
              <a:t>Anjana H Bhatt, E-Resources Librarian, FGCU.        Phone: 239-590-7634, abhatt@fgcu.edu</a:t>
            </a:r>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4D34B7E3-AEA0-4707-9E01-B62BCDB76A93}" type="slidenum">
              <a:rPr lang="en-US" smtClean="0"/>
              <a:t>‹#›</a:t>
            </a:fld>
            <a:endParaRPr lang="en-US"/>
          </a:p>
        </p:txBody>
      </p:sp>
    </p:spTree>
    <p:extLst>
      <p:ext uri="{BB962C8B-B14F-4D97-AF65-F5344CB8AC3E}">
        <p14:creationId xmlns:p14="http://schemas.microsoft.com/office/powerpoint/2010/main" val="124381891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r>
              <a:rPr lang="en-US" smtClean="0"/>
              <a:t>8/15/2016</a:t>
            </a:r>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r>
              <a:rPr lang="pt-BR" smtClean="0"/>
              <a:t>Anjana H Bhatt, E-Resources Librarian, FGCU.        Phone: 239-590-7634, abhatt@fgcu.edu</a:t>
            </a:r>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7CD1374-7A78-4BCC-811C-BD1E7D273FA6}" type="slidenum">
              <a:rPr lang="en-US" smtClean="0"/>
              <a:t>‹#›</a:t>
            </a:fld>
            <a:endParaRPr lang="en-US" dirty="0"/>
          </a:p>
        </p:txBody>
      </p:sp>
    </p:spTree>
    <p:extLst>
      <p:ext uri="{BB962C8B-B14F-4D97-AF65-F5344CB8AC3E}">
        <p14:creationId xmlns:p14="http://schemas.microsoft.com/office/powerpoint/2010/main" val="3132443632"/>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sites.google.com/site/fakeresearchjournalpublishers/home"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CD1374-7A78-4BCC-811C-BD1E7D273FA6}" type="slidenum">
              <a:rPr lang="en-US" smtClean="0"/>
              <a:t>1</a:t>
            </a:fld>
            <a:endParaRPr lang="en-US" dirty="0"/>
          </a:p>
        </p:txBody>
      </p:sp>
      <p:sp>
        <p:nvSpPr>
          <p:cNvPr id="5" name="Footer Placeholder 4"/>
          <p:cNvSpPr>
            <a:spLocks noGrp="1"/>
          </p:cNvSpPr>
          <p:nvPr>
            <p:ph type="ftr" sz="quarter" idx="11"/>
          </p:nvPr>
        </p:nvSpPr>
        <p:spPr/>
        <p:txBody>
          <a:bodyPr/>
          <a:lstStyle/>
          <a:p>
            <a:r>
              <a:rPr lang="pt-BR" smtClean="0"/>
              <a:t>Anjana H Bhatt, E-Resources Librarian, FGCU.        Phone: 239-590-7634, abhatt@fgcu.edu</a:t>
            </a:r>
            <a:endParaRPr lang="en-US" dirty="0"/>
          </a:p>
        </p:txBody>
      </p:sp>
      <p:sp>
        <p:nvSpPr>
          <p:cNvPr id="6" name="Date Placeholder 5"/>
          <p:cNvSpPr>
            <a:spLocks noGrp="1"/>
          </p:cNvSpPr>
          <p:nvPr>
            <p:ph type="dt" idx="12"/>
          </p:nvPr>
        </p:nvSpPr>
        <p:spPr/>
        <p:txBody>
          <a:bodyPr/>
          <a:lstStyle/>
          <a:p>
            <a:r>
              <a:rPr lang="en-US" smtClean="0"/>
              <a:t>8/15/2016</a:t>
            </a:r>
            <a:endParaRPr lang="en-US" dirty="0"/>
          </a:p>
        </p:txBody>
      </p:sp>
    </p:spTree>
    <p:extLst>
      <p:ext uri="{BB962C8B-B14F-4D97-AF65-F5344CB8AC3E}">
        <p14:creationId xmlns:p14="http://schemas.microsoft.com/office/powerpoint/2010/main" val="6292539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64951" y="4506703"/>
            <a:ext cx="6144409" cy="4658453"/>
          </a:xfrm>
        </p:spPr>
        <p:txBody>
          <a:bodyPr/>
          <a:lstStyle/>
          <a:p>
            <a:pPr marL="1164717" lvl="2" indent="-232943">
              <a:buAutoNum type="arabicPeriod"/>
            </a:pPr>
            <a:r>
              <a:rPr lang="en-US" b="1" dirty="0"/>
              <a:t>Most of the libraries prefer to stick to OA collections available in their vendor’s knowledgebase due to the ease of managing such resources.</a:t>
            </a:r>
          </a:p>
          <a:p>
            <a:pPr marL="1164717" lvl="2" indent="-232943">
              <a:buAutoNum type="arabicPeriod"/>
            </a:pPr>
            <a:r>
              <a:rPr lang="en-US" b="1" dirty="0"/>
              <a:t>Doaj was the most preferred collection because it is reliable and is maintained and updated regularly</a:t>
            </a:r>
          </a:p>
          <a:p>
            <a:pPr marL="1164717" lvl="2" indent="-232943">
              <a:buAutoNum type="arabicPeriod"/>
            </a:pPr>
            <a:r>
              <a:rPr lang="en-US" b="1" dirty="0" smtClean="0"/>
              <a:t>One librarian mentioned that they prefer to provide access</a:t>
            </a:r>
            <a:r>
              <a:rPr lang="en-US" b="1" baseline="0" dirty="0" smtClean="0"/>
              <a:t> to a reliable OA journal just like any other library subscription by adding the MARC records and adding it to the subject specific LIbGuides.</a:t>
            </a:r>
          </a:p>
          <a:p>
            <a:pPr marL="1164717" lvl="2" indent="-232943">
              <a:buAutoNum type="arabicPeriod"/>
            </a:pPr>
            <a:r>
              <a:rPr lang="en-US" b="1" baseline="0" dirty="0" smtClean="0"/>
              <a:t>Subject librarians are responsible for selecting the resources</a:t>
            </a:r>
          </a:p>
          <a:p>
            <a:pPr marL="1164717" lvl="2" indent="-232943">
              <a:buAutoNum type="arabicPeriod"/>
            </a:pPr>
            <a:r>
              <a:rPr lang="en-US" b="1" baseline="0" dirty="0" smtClean="0"/>
              <a:t>One respondent noted that they do have a clear policy for selecting OA collections and they select only those which support their curriculum and provide unbiased accurate current information with well-organized content and even follow the ADA rules and regulations.</a:t>
            </a:r>
          </a:p>
          <a:p>
            <a:pPr lvl="2"/>
            <a:endParaRPr lang="en-US" b="1" baseline="0" dirty="0" smtClean="0"/>
          </a:p>
        </p:txBody>
      </p:sp>
      <p:sp>
        <p:nvSpPr>
          <p:cNvPr id="4" name="Slide Number Placeholder 3"/>
          <p:cNvSpPr>
            <a:spLocks noGrp="1"/>
          </p:cNvSpPr>
          <p:nvPr>
            <p:ph type="sldNum" sz="quarter" idx="10"/>
          </p:nvPr>
        </p:nvSpPr>
        <p:spPr/>
        <p:txBody>
          <a:bodyPr/>
          <a:lstStyle/>
          <a:p>
            <a:fld id="{17CD1374-7A78-4BCC-811C-BD1E7D273FA6}" type="slidenum">
              <a:rPr lang="en-US" smtClean="0"/>
              <a:t>10</a:t>
            </a:fld>
            <a:endParaRPr lang="en-US" dirty="0"/>
          </a:p>
        </p:txBody>
      </p:sp>
      <p:sp>
        <p:nvSpPr>
          <p:cNvPr id="5" name="Footer Placeholder 4"/>
          <p:cNvSpPr>
            <a:spLocks noGrp="1"/>
          </p:cNvSpPr>
          <p:nvPr>
            <p:ph type="ftr" sz="quarter" idx="11"/>
          </p:nvPr>
        </p:nvSpPr>
        <p:spPr/>
        <p:txBody>
          <a:bodyPr/>
          <a:lstStyle/>
          <a:p>
            <a:r>
              <a:rPr lang="pt-BR" smtClean="0"/>
              <a:t>Anjana H Bhatt, E-Resources Librarian, FGCU.        Phone: 239-590-7634, abhatt@fgcu.edu</a:t>
            </a:r>
            <a:endParaRPr lang="en-US" dirty="0"/>
          </a:p>
        </p:txBody>
      </p:sp>
      <p:sp>
        <p:nvSpPr>
          <p:cNvPr id="6" name="Date Placeholder 5"/>
          <p:cNvSpPr>
            <a:spLocks noGrp="1"/>
          </p:cNvSpPr>
          <p:nvPr>
            <p:ph type="dt" idx="12"/>
          </p:nvPr>
        </p:nvSpPr>
        <p:spPr/>
        <p:txBody>
          <a:bodyPr/>
          <a:lstStyle/>
          <a:p>
            <a:r>
              <a:rPr lang="en-US" smtClean="0"/>
              <a:t>8/15/2016</a:t>
            </a:r>
            <a:endParaRPr lang="en-US" dirty="0"/>
          </a:p>
        </p:txBody>
      </p:sp>
    </p:spTree>
    <p:extLst>
      <p:ext uri="{BB962C8B-B14F-4D97-AF65-F5344CB8AC3E}">
        <p14:creationId xmlns:p14="http://schemas.microsoft.com/office/powerpoint/2010/main" val="12258373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64717" lvl="2" indent="-232943">
              <a:buAutoNum type="arabicPeriod"/>
            </a:pPr>
            <a:r>
              <a:rPr lang="en-US" b="1" dirty="0" smtClean="0"/>
              <a:t>Database </a:t>
            </a:r>
            <a:r>
              <a:rPr lang="en-US" b="1" dirty="0"/>
              <a:t>and Serials Evaluation Team is the new term for a group of individuals who are responsible for conducting trials and selecting library resources but all the libraries do not have such a team.</a:t>
            </a:r>
          </a:p>
          <a:p>
            <a:pPr marL="1164717" lvl="2" indent="-232943">
              <a:buAutoNum type="arabicPeriod"/>
            </a:pPr>
            <a:r>
              <a:rPr lang="en-US" b="1" dirty="0"/>
              <a:t>Discovery Strategy team is another name</a:t>
            </a:r>
          </a:p>
          <a:p>
            <a:pPr marL="1164717" lvl="2" indent="-232943">
              <a:buAutoNum type="arabicPeriod"/>
            </a:pPr>
            <a:r>
              <a:rPr lang="en-US" b="1" dirty="0"/>
              <a:t>One librarian specifically mentioned that they do not like the idea of mixing paid and free resources from one location such as DBL page.</a:t>
            </a:r>
          </a:p>
          <a:p>
            <a:endParaRPr lang="en-US" dirty="0"/>
          </a:p>
        </p:txBody>
      </p:sp>
      <p:sp>
        <p:nvSpPr>
          <p:cNvPr id="4" name="Slide Number Placeholder 3"/>
          <p:cNvSpPr>
            <a:spLocks noGrp="1"/>
          </p:cNvSpPr>
          <p:nvPr>
            <p:ph type="sldNum" sz="quarter" idx="10"/>
          </p:nvPr>
        </p:nvSpPr>
        <p:spPr/>
        <p:txBody>
          <a:bodyPr/>
          <a:lstStyle/>
          <a:p>
            <a:fld id="{17CD1374-7A78-4BCC-811C-BD1E7D273FA6}" type="slidenum">
              <a:rPr lang="en-US" smtClean="0"/>
              <a:t>11</a:t>
            </a:fld>
            <a:endParaRPr lang="en-US" dirty="0"/>
          </a:p>
        </p:txBody>
      </p:sp>
      <p:sp>
        <p:nvSpPr>
          <p:cNvPr id="5" name="Footer Placeholder 4"/>
          <p:cNvSpPr>
            <a:spLocks noGrp="1"/>
          </p:cNvSpPr>
          <p:nvPr>
            <p:ph type="ftr" sz="quarter" idx="11"/>
          </p:nvPr>
        </p:nvSpPr>
        <p:spPr/>
        <p:txBody>
          <a:bodyPr/>
          <a:lstStyle/>
          <a:p>
            <a:r>
              <a:rPr lang="pt-BR" smtClean="0"/>
              <a:t>Anjana H Bhatt, E-Resources Librarian, FGCU.        Phone: 239-590-7634, abhatt@fgcu.edu</a:t>
            </a:r>
            <a:endParaRPr lang="en-US" dirty="0"/>
          </a:p>
        </p:txBody>
      </p:sp>
      <p:sp>
        <p:nvSpPr>
          <p:cNvPr id="6" name="Date Placeholder 5"/>
          <p:cNvSpPr>
            <a:spLocks noGrp="1"/>
          </p:cNvSpPr>
          <p:nvPr>
            <p:ph type="dt" idx="12"/>
          </p:nvPr>
        </p:nvSpPr>
        <p:spPr/>
        <p:txBody>
          <a:bodyPr/>
          <a:lstStyle/>
          <a:p>
            <a:r>
              <a:rPr lang="en-US" smtClean="0"/>
              <a:t>8/15/2016</a:t>
            </a:r>
            <a:endParaRPr lang="en-US" dirty="0"/>
          </a:p>
        </p:txBody>
      </p:sp>
    </p:spTree>
    <p:extLst>
      <p:ext uri="{BB962C8B-B14F-4D97-AF65-F5344CB8AC3E}">
        <p14:creationId xmlns:p14="http://schemas.microsoft.com/office/powerpoint/2010/main" val="11452430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64951" y="4506703"/>
            <a:ext cx="6144409" cy="4658453"/>
          </a:xfrm>
        </p:spPr>
        <p:txBody>
          <a:bodyPr/>
          <a:lstStyle/>
          <a:p>
            <a:r>
              <a:rPr lang="en-US" b="1" dirty="0"/>
              <a:t/>
            </a:r>
            <a:br>
              <a:rPr lang="en-US" b="1" dirty="0"/>
            </a:br>
            <a:r>
              <a:rPr lang="en-US" b="1" dirty="0"/>
              <a:t>1. </a:t>
            </a:r>
            <a:r>
              <a:rPr lang="en-US" dirty="0"/>
              <a:t>One librarian mentioned that DBL records must be created for only the most critical resources high on priority list and for narrower focus libguides are the best place</a:t>
            </a:r>
            <a:br>
              <a:rPr lang="en-US" dirty="0"/>
            </a:br>
            <a:endParaRPr lang="en-US" dirty="0"/>
          </a:p>
          <a:p>
            <a:r>
              <a:rPr lang="en-US" dirty="0"/>
              <a:t>2 librarians mentioned they used SSOL for set up and discovery of OA collections</a:t>
            </a:r>
            <a:endParaRPr lang="en-US" sz="1600" dirty="0"/>
          </a:p>
          <a:p>
            <a:pPr lvl="2"/>
            <a:endParaRPr lang="en-US" b="1" dirty="0"/>
          </a:p>
        </p:txBody>
      </p:sp>
      <p:sp>
        <p:nvSpPr>
          <p:cNvPr id="4" name="Slide Number Placeholder 3"/>
          <p:cNvSpPr>
            <a:spLocks noGrp="1"/>
          </p:cNvSpPr>
          <p:nvPr>
            <p:ph type="sldNum" sz="quarter" idx="10"/>
          </p:nvPr>
        </p:nvSpPr>
        <p:spPr/>
        <p:txBody>
          <a:bodyPr/>
          <a:lstStyle/>
          <a:p>
            <a:fld id="{17CD1374-7A78-4BCC-811C-BD1E7D273FA6}" type="slidenum">
              <a:rPr lang="en-US" smtClean="0"/>
              <a:t>12</a:t>
            </a:fld>
            <a:endParaRPr lang="en-US" dirty="0"/>
          </a:p>
        </p:txBody>
      </p:sp>
      <p:sp>
        <p:nvSpPr>
          <p:cNvPr id="5" name="Footer Placeholder 4"/>
          <p:cNvSpPr>
            <a:spLocks noGrp="1"/>
          </p:cNvSpPr>
          <p:nvPr>
            <p:ph type="ftr" sz="quarter" idx="11"/>
          </p:nvPr>
        </p:nvSpPr>
        <p:spPr/>
        <p:txBody>
          <a:bodyPr/>
          <a:lstStyle/>
          <a:p>
            <a:r>
              <a:rPr lang="pt-BR" smtClean="0"/>
              <a:t>Anjana H Bhatt, E-Resources Librarian, FGCU.        Phone: 239-590-7634, abhatt@fgcu.edu</a:t>
            </a:r>
            <a:endParaRPr lang="en-US" dirty="0"/>
          </a:p>
        </p:txBody>
      </p:sp>
      <p:sp>
        <p:nvSpPr>
          <p:cNvPr id="6" name="Date Placeholder 5"/>
          <p:cNvSpPr>
            <a:spLocks noGrp="1"/>
          </p:cNvSpPr>
          <p:nvPr>
            <p:ph type="dt" idx="12"/>
          </p:nvPr>
        </p:nvSpPr>
        <p:spPr/>
        <p:txBody>
          <a:bodyPr/>
          <a:lstStyle/>
          <a:p>
            <a:r>
              <a:rPr lang="en-US" smtClean="0"/>
              <a:t>8/15/2016</a:t>
            </a:r>
            <a:endParaRPr lang="en-US" dirty="0"/>
          </a:p>
        </p:txBody>
      </p:sp>
    </p:spTree>
    <p:extLst>
      <p:ext uri="{BB962C8B-B14F-4D97-AF65-F5344CB8AC3E}">
        <p14:creationId xmlns:p14="http://schemas.microsoft.com/office/powerpoint/2010/main" val="35838802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
            </a:r>
            <a:br>
              <a:rPr lang="en-US" b="1" dirty="0"/>
            </a:br>
            <a:endParaRPr lang="en-US" dirty="0"/>
          </a:p>
          <a:p>
            <a:pPr marL="232943" indent="-232943">
              <a:buAutoNum type="arabicPeriod"/>
            </a:pPr>
            <a:r>
              <a:rPr lang="en-US" dirty="0"/>
              <a:t>Only one librarian reported having a one and half time staff member designated for troubleshooting but specified that OA troubleshooting activities are rolled out in to their general e-resources and serials troubleshooting process.</a:t>
            </a:r>
          </a:p>
          <a:p>
            <a:pPr marL="232943" indent="-232943">
              <a:buAutoNum type="arabicPeriod"/>
            </a:pPr>
            <a:endParaRPr lang="en-US" dirty="0"/>
          </a:p>
          <a:p>
            <a:pPr marL="232943" indent="-232943">
              <a:buAutoNum type="arabicPeriod"/>
            </a:pPr>
            <a:endParaRPr lang="en-US" dirty="0"/>
          </a:p>
          <a:p>
            <a:endParaRPr lang="en-US" dirty="0"/>
          </a:p>
        </p:txBody>
      </p:sp>
      <p:sp>
        <p:nvSpPr>
          <p:cNvPr id="4" name="Slide Number Placeholder 3"/>
          <p:cNvSpPr>
            <a:spLocks noGrp="1"/>
          </p:cNvSpPr>
          <p:nvPr>
            <p:ph type="sldNum" sz="quarter" idx="10"/>
          </p:nvPr>
        </p:nvSpPr>
        <p:spPr/>
        <p:txBody>
          <a:bodyPr/>
          <a:lstStyle/>
          <a:p>
            <a:fld id="{17CD1374-7A78-4BCC-811C-BD1E7D273FA6}" type="slidenum">
              <a:rPr lang="en-US" smtClean="0"/>
              <a:t>13</a:t>
            </a:fld>
            <a:endParaRPr lang="en-US" dirty="0"/>
          </a:p>
        </p:txBody>
      </p:sp>
      <p:sp>
        <p:nvSpPr>
          <p:cNvPr id="5" name="Footer Placeholder 4"/>
          <p:cNvSpPr>
            <a:spLocks noGrp="1"/>
          </p:cNvSpPr>
          <p:nvPr>
            <p:ph type="ftr" sz="quarter" idx="11"/>
          </p:nvPr>
        </p:nvSpPr>
        <p:spPr/>
        <p:txBody>
          <a:bodyPr/>
          <a:lstStyle/>
          <a:p>
            <a:r>
              <a:rPr lang="pt-BR" smtClean="0"/>
              <a:t>Anjana H Bhatt, E-Resources Librarian, FGCU.        Phone: 239-590-7634, abhatt@fgcu.edu</a:t>
            </a:r>
            <a:endParaRPr lang="en-US" dirty="0"/>
          </a:p>
        </p:txBody>
      </p:sp>
      <p:sp>
        <p:nvSpPr>
          <p:cNvPr id="6" name="Date Placeholder 5"/>
          <p:cNvSpPr>
            <a:spLocks noGrp="1"/>
          </p:cNvSpPr>
          <p:nvPr>
            <p:ph type="dt" idx="12"/>
          </p:nvPr>
        </p:nvSpPr>
        <p:spPr/>
        <p:txBody>
          <a:bodyPr/>
          <a:lstStyle/>
          <a:p>
            <a:r>
              <a:rPr lang="en-US" smtClean="0"/>
              <a:t>8/15/2016</a:t>
            </a:r>
            <a:endParaRPr lang="en-US" dirty="0"/>
          </a:p>
        </p:txBody>
      </p:sp>
    </p:spTree>
    <p:extLst>
      <p:ext uri="{BB962C8B-B14F-4D97-AF65-F5344CB8AC3E}">
        <p14:creationId xmlns:p14="http://schemas.microsoft.com/office/powerpoint/2010/main" val="3688906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CD1374-7A78-4BCC-811C-BD1E7D273FA6}" type="slidenum">
              <a:rPr lang="en-US" smtClean="0"/>
              <a:t>14</a:t>
            </a:fld>
            <a:endParaRPr lang="en-US" dirty="0"/>
          </a:p>
        </p:txBody>
      </p:sp>
      <p:sp>
        <p:nvSpPr>
          <p:cNvPr id="5" name="Footer Placeholder 4"/>
          <p:cNvSpPr>
            <a:spLocks noGrp="1"/>
          </p:cNvSpPr>
          <p:nvPr>
            <p:ph type="ftr" sz="quarter" idx="11"/>
          </p:nvPr>
        </p:nvSpPr>
        <p:spPr/>
        <p:txBody>
          <a:bodyPr/>
          <a:lstStyle/>
          <a:p>
            <a:r>
              <a:rPr lang="pt-BR" smtClean="0"/>
              <a:t>Anjana H Bhatt, E-Resources Librarian, FGCU.        Phone: 239-590-7634, abhatt@fgcu.edu</a:t>
            </a:r>
            <a:endParaRPr lang="en-US" dirty="0"/>
          </a:p>
        </p:txBody>
      </p:sp>
      <p:sp>
        <p:nvSpPr>
          <p:cNvPr id="6" name="Date Placeholder 5"/>
          <p:cNvSpPr>
            <a:spLocks noGrp="1"/>
          </p:cNvSpPr>
          <p:nvPr>
            <p:ph type="dt" idx="12"/>
          </p:nvPr>
        </p:nvSpPr>
        <p:spPr/>
        <p:txBody>
          <a:bodyPr/>
          <a:lstStyle/>
          <a:p>
            <a:r>
              <a:rPr lang="en-US" smtClean="0"/>
              <a:t>8/15/2016</a:t>
            </a:r>
            <a:endParaRPr lang="en-US" dirty="0"/>
          </a:p>
        </p:txBody>
      </p:sp>
    </p:spTree>
    <p:extLst>
      <p:ext uri="{BB962C8B-B14F-4D97-AF65-F5344CB8AC3E}">
        <p14:creationId xmlns:p14="http://schemas.microsoft.com/office/powerpoint/2010/main" val="5550503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CD1374-7A78-4BCC-811C-BD1E7D273FA6}" type="slidenum">
              <a:rPr lang="en-US" smtClean="0"/>
              <a:t>15</a:t>
            </a:fld>
            <a:endParaRPr lang="en-US" dirty="0"/>
          </a:p>
        </p:txBody>
      </p:sp>
      <p:sp>
        <p:nvSpPr>
          <p:cNvPr id="5" name="Footer Placeholder 4"/>
          <p:cNvSpPr>
            <a:spLocks noGrp="1"/>
          </p:cNvSpPr>
          <p:nvPr>
            <p:ph type="ftr" sz="quarter" idx="11"/>
          </p:nvPr>
        </p:nvSpPr>
        <p:spPr/>
        <p:txBody>
          <a:bodyPr/>
          <a:lstStyle/>
          <a:p>
            <a:r>
              <a:rPr lang="pt-BR" smtClean="0"/>
              <a:t>Anjana H Bhatt, E-Resources Librarian, FGCU.        Phone: 239-590-7634, abhatt@fgcu.edu</a:t>
            </a:r>
            <a:endParaRPr lang="en-US" dirty="0"/>
          </a:p>
        </p:txBody>
      </p:sp>
      <p:sp>
        <p:nvSpPr>
          <p:cNvPr id="6" name="Date Placeholder 5"/>
          <p:cNvSpPr>
            <a:spLocks noGrp="1"/>
          </p:cNvSpPr>
          <p:nvPr>
            <p:ph type="dt" idx="12"/>
          </p:nvPr>
        </p:nvSpPr>
        <p:spPr/>
        <p:txBody>
          <a:bodyPr/>
          <a:lstStyle/>
          <a:p>
            <a:r>
              <a:rPr lang="en-US" smtClean="0"/>
              <a:t>8/15/2016</a:t>
            </a:r>
            <a:endParaRPr lang="en-US" dirty="0"/>
          </a:p>
        </p:txBody>
      </p:sp>
    </p:spTree>
    <p:extLst>
      <p:ext uri="{BB962C8B-B14F-4D97-AF65-F5344CB8AC3E}">
        <p14:creationId xmlns:p14="http://schemas.microsoft.com/office/powerpoint/2010/main" val="14614074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the references and hyperlinks to Google documents.</a:t>
            </a:r>
          </a:p>
          <a:p>
            <a:endParaRPr lang="en-US" dirty="0"/>
          </a:p>
          <a:p>
            <a:r>
              <a:rPr lang="en-US" dirty="0" smtClean="0"/>
              <a:t>I recommend going to Jeffrey’s predatory list of publishers while trying to publish your articles. Give my own example of Ireland conference. INFONOMICS</a:t>
            </a:r>
            <a:r>
              <a:rPr lang="en-US" baseline="0" dirty="0" smtClean="0"/>
              <a:t> society…they were charging about 500 euros for registration but 800 euros for authors…so I looked into this list and found them listed in the Potential, possible or probable predatory scholarly open access publishers.  So I withdrew my papers from them.   You can also find them on the List of Fake Publishers at </a:t>
            </a:r>
            <a:r>
              <a:rPr lang="en-US" baseline="0" dirty="0" smtClean="0">
                <a:hlinkClick r:id="rId3"/>
              </a:rPr>
              <a:t>https://sites.google.com/site/fakeresearchjournalpublishers/home</a:t>
            </a:r>
            <a:r>
              <a:rPr lang="en-US" baseline="0" dirty="0" smtClean="0"/>
              <a:t/>
            </a:r>
            <a:br>
              <a:rPr lang="en-US" baseline="0" dirty="0" smtClean="0"/>
            </a:br>
            <a:endParaRPr lang="en-US" baseline="0" dirty="0" smtClean="0"/>
          </a:p>
          <a:p>
            <a:r>
              <a:rPr lang="en-US" baseline="0" dirty="0" smtClean="0"/>
              <a:t>The Blog by Dr. Morrison gives you the best information about OA collections, license guidelines and other OA related matters. I recommend reading it if you are interested in OA matters. </a:t>
            </a:r>
            <a:endParaRPr lang="en-US" dirty="0"/>
          </a:p>
        </p:txBody>
      </p:sp>
      <p:sp>
        <p:nvSpPr>
          <p:cNvPr id="4" name="Slide Number Placeholder 3"/>
          <p:cNvSpPr>
            <a:spLocks noGrp="1"/>
          </p:cNvSpPr>
          <p:nvPr>
            <p:ph type="sldNum" sz="quarter" idx="10"/>
          </p:nvPr>
        </p:nvSpPr>
        <p:spPr/>
        <p:txBody>
          <a:bodyPr/>
          <a:lstStyle/>
          <a:p>
            <a:fld id="{17CD1374-7A78-4BCC-811C-BD1E7D273FA6}" type="slidenum">
              <a:rPr lang="en-US" smtClean="0"/>
              <a:t>16</a:t>
            </a:fld>
            <a:endParaRPr lang="en-US" dirty="0"/>
          </a:p>
        </p:txBody>
      </p:sp>
      <p:sp>
        <p:nvSpPr>
          <p:cNvPr id="5" name="Footer Placeholder 4"/>
          <p:cNvSpPr>
            <a:spLocks noGrp="1"/>
          </p:cNvSpPr>
          <p:nvPr>
            <p:ph type="ftr" sz="quarter" idx="11"/>
          </p:nvPr>
        </p:nvSpPr>
        <p:spPr/>
        <p:txBody>
          <a:bodyPr/>
          <a:lstStyle/>
          <a:p>
            <a:r>
              <a:rPr lang="pt-BR" smtClean="0"/>
              <a:t>Anjana H Bhatt, E-Resources Librarian, FGCU.        Phone: 239-590-7634, abhatt@fgcu.edu</a:t>
            </a:r>
            <a:endParaRPr lang="en-US" dirty="0"/>
          </a:p>
        </p:txBody>
      </p:sp>
      <p:sp>
        <p:nvSpPr>
          <p:cNvPr id="6" name="Date Placeholder 5"/>
          <p:cNvSpPr>
            <a:spLocks noGrp="1"/>
          </p:cNvSpPr>
          <p:nvPr>
            <p:ph type="dt" idx="12"/>
          </p:nvPr>
        </p:nvSpPr>
        <p:spPr/>
        <p:txBody>
          <a:bodyPr/>
          <a:lstStyle/>
          <a:p>
            <a:r>
              <a:rPr lang="en-US" smtClean="0"/>
              <a:t>8/15/2016</a:t>
            </a:r>
            <a:endParaRPr lang="en-US" dirty="0"/>
          </a:p>
        </p:txBody>
      </p:sp>
    </p:spTree>
    <p:extLst>
      <p:ext uri="{BB962C8B-B14F-4D97-AF65-F5344CB8AC3E}">
        <p14:creationId xmlns:p14="http://schemas.microsoft.com/office/powerpoint/2010/main" val="29510257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CD1374-7A78-4BCC-811C-BD1E7D273FA6}" type="slidenum">
              <a:rPr lang="en-US" smtClean="0"/>
              <a:t>17</a:t>
            </a:fld>
            <a:endParaRPr lang="en-US" dirty="0"/>
          </a:p>
        </p:txBody>
      </p:sp>
      <p:sp>
        <p:nvSpPr>
          <p:cNvPr id="5" name="Footer Placeholder 4"/>
          <p:cNvSpPr>
            <a:spLocks noGrp="1"/>
          </p:cNvSpPr>
          <p:nvPr>
            <p:ph type="ftr" sz="quarter" idx="11"/>
          </p:nvPr>
        </p:nvSpPr>
        <p:spPr/>
        <p:txBody>
          <a:bodyPr/>
          <a:lstStyle/>
          <a:p>
            <a:r>
              <a:rPr lang="pt-BR" smtClean="0"/>
              <a:t>Anjana H Bhatt, E-Resources Librarian, FGCU.        Phone: 239-590-7634, abhatt@fgcu.edu</a:t>
            </a:r>
            <a:endParaRPr lang="en-US" dirty="0"/>
          </a:p>
        </p:txBody>
      </p:sp>
      <p:sp>
        <p:nvSpPr>
          <p:cNvPr id="6" name="Date Placeholder 5"/>
          <p:cNvSpPr>
            <a:spLocks noGrp="1"/>
          </p:cNvSpPr>
          <p:nvPr>
            <p:ph type="dt" idx="12"/>
          </p:nvPr>
        </p:nvSpPr>
        <p:spPr/>
        <p:txBody>
          <a:bodyPr/>
          <a:lstStyle/>
          <a:p>
            <a:r>
              <a:rPr lang="en-US" smtClean="0"/>
              <a:t>8/15/2016</a:t>
            </a:r>
            <a:endParaRPr lang="en-US" dirty="0"/>
          </a:p>
        </p:txBody>
      </p:sp>
    </p:spTree>
    <p:extLst>
      <p:ext uri="{BB962C8B-B14F-4D97-AF65-F5344CB8AC3E}">
        <p14:creationId xmlns:p14="http://schemas.microsoft.com/office/powerpoint/2010/main" val="3771324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4645434"/>
          </a:xfrm>
        </p:spPr>
        <p:txBody>
          <a:bodyPr/>
          <a:lstStyle/>
          <a:p>
            <a:r>
              <a:rPr lang="en-US" dirty="0" smtClean="0"/>
              <a:t>Thanks for coming to my presentation.  Your time is valuable and time is God, and I understand that there are several other sessions that might be clashing with this one according to your interest but you chose to come to my presentation so I am very thankful to you.</a:t>
            </a:r>
          </a:p>
          <a:p>
            <a:endParaRPr lang="en-US" dirty="0"/>
          </a:p>
          <a:p>
            <a:r>
              <a:rPr lang="en-US" dirty="0" smtClean="0"/>
              <a:t>Here is my agenda for this presentation.  I am not going to go in details about what OA collections are and what types of OA collections are created by several publishers. </a:t>
            </a:r>
          </a:p>
          <a:p>
            <a:endParaRPr lang="en-US" dirty="0"/>
          </a:p>
          <a:p>
            <a:r>
              <a:rPr lang="en-US" dirty="0" smtClean="0"/>
              <a:t>What I want to share with you is the OA statistics which indicate dramatic growth of OA.  At FGCU library we provide access to more than 88 OA collections . A brief summary of my activities with OA collections is included in this presentation. Since I wanted to improve access to OA collections in the most fruitful way, I conducted a SWOT analysis regarding OA collections and then decided to conduct a survey on ERIL listserv.  </a:t>
            </a:r>
            <a:endParaRPr lang="en-US" dirty="0"/>
          </a:p>
          <a:p>
            <a:r>
              <a:rPr lang="en-US" dirty="0" smtClean="0"/>
              <a:t/>
            </a:r>
            <a:br>
              <a:rPr lang="en-US" dirty="0" smtClean="0"/>
            </a:br>
            <a:r>
              <a:rPr lang="en-US" dirty="0" smtClean="0"/>
              <a:t>I will discuss survey questions, summary and results with you and in the end I will provide you with a document that can be modified by any library for managing OA collections.  My reference &amp; Documents slides includes links to articles, blogs, survey results, list of 88 collections and a OA process workflow tips.</a:t>
            </a:r>
          </a:p>
          <a:p>
            <a:endParaRPr lang="en-US" dirty="0" smtClean="0"/>
          </a:p>
          <a:p>
            <a:r>
              <a:rPr lang="en-US" dirty="0" smtClean="0"/>
              <a:t>I will take questions after the presentation because  it will allow me to not go on a tangent and finish the presentation on time.</a:t>
            </a:r>
          </a:p>
          <a:p>
            <a:endParaRPr lang="en-US" dirty="0"/>
          </a:p>
          <a:p>
            <a:r>
              <a:rPr lang="en-US" dirty="0" smtClean="0"/>
              <a:t>How many of you have worked with OA collections?  </a:t>
            </a:r>
          </a:p>
          <a:p>
            <a:endParaRPr lang="en-US" dirty="0" smtClean="0"/>
          </a:p>
        </p:txBody>
      </p:sp>
      <p:sp>
        <p:nvSpPr>
          <p:cNvPr id="4" name="Slide Number Placeholder 3"/>
          <p:cNvSpPr>
            <a:spLocks noGrp="1"/>
          </p:cNvSpPr>
          <p:nvPr>
            <p:ph type="sldNum" sz="quarter" idx="10"/>
          </p:nvPr>
        </p:nvSpPr>
        <p:spPr/>
        <p:txBody>
          <a:bodyPr/>
          <a:lstStyle/>
          <a:p>
            <a:fld id="{17CD1374-7A78-4BCC-811C-BD1E7D273FA6}" type="slidenum">
              <a:rPr lang="en-US" smtClean="0"/>
              <a:t>2</a:t>
            </a:fld>
            <a:endParaRPr lang="en-US" dirty="0"/>
          </a:p>
        </p:txBody>
      </p:sp>
      <p:sp>
        <p:nvSpPr>
          <p:cNvPr id="5" name="Footer Placeholder 4"/>
          <p:cNvSpPr>
            <a:spLocks noGrp="1"/>
          </p:cNvSpPr>
          <p:nvPr>
            <p:ph type="ftr" sz="quarter" idx="11"/>
          </p:nvPr>
        </p:nvSpPr>
        <p:spPr/>
        <p:txBody>
          <a:bodyPr/>
          <a:lstStyle/>
          <a:p>
            <a:r>
              <a:rPr lang="pt-BR" smtClean="0"/>
              <a:t>Anjana H Bhatt, E-Resources Librarian, FGCU.        Phone: 239-590-7634, abhatt@fgcu.edu</a:t>
            </a:r>
            <a:endParaRPr lang="en-US" dirty="0"/>
          </a:p>
        </p:txBody>
      </p:sp>
      <p:sp>
        <p:nvSpPr>
          <p:cNvPr id="6" name="Date Placeholder 5"/>
          <p:cNvSpPr>
            <a:spLocks noGrp="1"/>
          </p:cNvSpPr>
          <p:nvPr>
            <p:ph type="dt" idx="12"/>
          </p:nvPr>
        </p:nvSpPr>
        <p:spPr/>
        <p:txBody>
          <a:bodyPr/>
          <a:lstStyle/>
          <a:p>
            <a:r>
              <a:rPr lang="en-US" smtClean="0"/>
              <a:t>8/15/2016</a:t>
            </a:r>
            <a:endParaRPr lang="en-US" dirty="0"/>
          </a:p>
        </p:txBody>
      </p:sp>
    </p:spTree>
    <p:extLst>
      <p:ext uri="{BB962C8B-B14F-4D97-AF65-F5344CB8AC3E}">
        <p14:creationId xmlns:p14="http://schemas.microsoft.com/office/powerpoint/2010/main" val="4213449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CD1374-7A78-4BCC-811C-BD1E7D273FA6}" type="slidenum">
              <a:rPr lang="en-US" smtClean="0"/>
              <a:t>3</a:t>
            </a:fld>
            <a:endParaRPr lang="en-US" dirty="0"/>
          </a:p>
        </p:txBody>
      </p:sp>
      <p:sp>
        <p:nvSpPr>
          <p:cNvPr id="5" name="Footer Placeholder 4"/>
          <p:cNvSpPr>
            <a:spLocks noGrp="1"/>
          </p:cNvSpPr>
          <p:nvPr>
            <p:ph type="ftr" sz="quarter" idx="11"/>
          </p:nvPr>
        </p:nvSpPr>
        <p:spPr/>
        <p:txBody>
          <a:bodyPr/>
          <a:lstStyle/>
          <a:p>
            <a:r>
              <a:rPr lang="pt-BR" smtClean="0"/>
              <a:t>Anjana H Bhatt, E-Resources Librarian, FGCU.        Phone: 239-590-7634, abhatt@fgcu.edu</a:t>
            </a:r>
            <a:endParaRPr lang="en-US" dirty="0"/>
          </a:p>
        </p:txBody>
      </p:sp>
      <p:sp>
        <p:nvSpPr>
          <p:cNvPr id="6" name="Date Placeholder 5"/>
          <p:cNvSpPr>
            <a:spLocks noGrp="1"/>
          </p:cNvSpPr>
          <p:nvPr>
            <p:ph type="dt" idx="12"/>
          </p:nvPr>
        </p:nvSpPr>
        <p:spPr/>
        <p:txBody>
          <a:bodyPr/>
          <a:lstStyle/>
          <a:p>
            <a:r>
              <a:rPr lang="en-US" smtClean="0"/>
              <a:t>8/15/2016</a:t>
            </a:r>
            <a:endParaRPr lang="en-US" dirty="0"/>
          </a:p>
        </p:txBody>
      </p:sp>
    </p:spTree>
    <p:extLst>
      <p:ext uri="{BB962C8B-B14F-4D97-AF65-F5344CB8AC3E}">
        <p14:creationId xmlns:p14="http://schemas.microsoft.com/office/powerpoint/2010/main" val="3791199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CD1374-7A78-4BCC-811C-BD1E7D273FA6}" type="slidenum">
              <a:rPr lang="en-US" smtClean="0"/>
              <a:t>4</a:t>
            </a:fld>
            <a:endParaRPr lang="en-US" dirty="0"/>
          </a:p>
        </p:txBody>
      </p:sp>
      <p:sp>
        <p:nvSpPr>
          <p:cNvPr id="5" name="Footer Placeholder 4"/>
          <p:cNvSpPr>
            <a:spLocks noGrp="1"/>
          </p:cNvSpPr>
          <p:nvPr>
            <p:ph type="ftr" sz="quarter" idx="11"/>
          </p:nvPr>
        </p:nvSpPr>
        <p:spPr/>
        <p:txBody>
          <a:bodyPr/>
          <a:lstStyle/>
          <a:p>
            <a:r>
              <a:rPr lang="pt-BR" smtClean="0"/>
              <a:t>Anjana H Bhatt, E-Resources Librarian, FGCU.        Phone: 239-590-7634, abhatt@fgcu.edu</a:t>
            </a:r>
            <a:endParaRPr lang="en-US" dirty="0"/>
          </a:p>
        </p:txBody>
      </p:sp>
      <p:sp>
        <p:nvSpPr>
          <p:cNvPr id="6" name="Date Placeholder 5"/>
          <p:cNvSpPr>
            <a:spLocks noGrp="1"/>
          </p:cNvSpPr>
          <p:nvPr>
            <p:ph type="dt" idx="12"/>
          </p:nvPr>
        </p:nvSpPr>
        <p:spPr/>
        <p:txBody>
          <a:bodyPr/>
          <a:lstStyle/>
          <a:p>
            <a:r>
              <a:rPr lang="en-US" smtClean="0"/>
              <a:t>8/15/2016</a:t>
            </a:r>
            <a:endParaRPr lang="en-US" dirty="0"/>
          </a:p>
        </p:txBody>
      </p:sp>
    </p:spTree>
    <p:extLst>
      <p:ext uri="{BB962C8B-B14F-4D97-AF65-F5344CB8AC3E}">
        <p14:creationId xmlns:p14="http://schemas.microsoft.com/office/powerpoint/2010/main" val="2521991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CD1374-7A78-4BCC-811C-BD1E7D273FA6}" type="slidenum">
              <a:rPr lang="en-US" smtClean="0"/>
              <a:t>5</a:t>
            </a:fld>
            <a:endParaRPr lang="en-US" dirty="0"/>
          </a:p>
        </p:txBody>
      </p:sp>
      <p:sp>
        <p:nvSpPr>
          <p:cNvPr id="5" name="Footer Placeholder 4"/>
          <p:cNvSpPr>
            <a:spLocks noGrp="1"/>
          </p:cNvSpPr>
          <p:nvPr>
            <p:ph type="ftr" sz="quarter" idx="11"/>
          </p:nvPr>
        </p:nvSpPr>
        <p:spPr/>
        <p:txBody>
          <a:bodyPr/>
          <a:lstStyle/>
          <a:p>
            <a:r>
              <a:rPr lang="pt-BR" smtClean="0"/>
              <a:t>Anjana H Bhatt, E-Resources Librarian, FGCU.        Phone: 239-590-7634, abhatt@fgcu.edu</a:t>
            </a:r>
            <a:endParaRPr lang="en-US" dirty="0"/>
          </a:p>
        </p:txBody>
      </p:sp>
      <p:sp>
        <p:nvSpPr>
          <p:cNvPr id="6" name="Date Placeholder 5"/>
          <p:cNvSpPr>
            <a:spLocks noGrp="1"/>
          </p:cNvSpPr>
          <p:nvPr>
            <p:ph type="dt" idx="12"/>
          </p:nvPr>
        </p:nvSpPr>
        <p:spPr/>
        <p:txBody>
          <a:bodyPr/>
          <a:lstStyle/>
          <a:p>
            <a:r>
              <a:rPr lang="en-US" smtClean="0"/>
              <a:t>8/15/2016</a:t>
            </a:r>
            <a:endParaRPr lang="en-US" dirty="0"/>
          </a:p>
        </p:txBody>
      </p:sp>
    </p:spTree>
    <p:extLst>
      <p:ext uri="{BB962C8B-B14F-4D97-AF65-F5344CB8AC3E}">
        <p14:creationId xmlns:p14="http://schemas.microsoft.com/office/powerpoint/2010/main" val="24544597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CD1374-7A78-4BCC-811C-BD1E7D273FA6}" type="slidenum">
              <a:rPr lang="en-US" smtClean="0"/>
              <a:t>6</a:t>
            </a:fld>
            <a:endParaRPr lang="en-US" dirty="0"/>
          </a:p>
        </p:txBody>
      </p:sp>
      <p:sp>
        <p:nvSpPr>
          <p:cNvPr id="5" name="Footer Placeholder 4"/>
          <p:cNvSpPr>
            <a:spLocks noGrp="1"/>
          </p:cNvSpPr>
          <p:nvPr>
            <p:ph type="ftr" sz="quarter" idx="11"/>
          </p:nvPr>
        </p:nvSpPr>
        <p:spPr/>
        <p:txBody>
          <a:bodyPr/>
          <a:lstStyle/>
          <a:p>
            <a:r>
              <a:rPr lang="pt-BR" smtClean="0"/>
              <a:t>Anjana H Bhatt, E-Resources Librarian, FGCU.        Phone: 239-590-7634, abhatt@fgcu.edu</a:t>
            </a:r>
            <a:endParaRPr lang="en-US" dirty="0"/>
          </a:p>
        </p:txBody>
      </p:sp>
      <p:sp>
        <p:nvSpPr>
          <p:cNvPr id="6" name="Date Placeholder 5"/>
          <p:cNvSpPr>
            <a:spLocks noGrp="1"/>
          </p:cNvSpPr>
          <p:nvPr>
            <p:ph type="dt" idx="12"/>
          </p:nvPr>
        </p:nvSpPr>
        <p:spPr/>
        <p:txBody>
          <a:bodyPr/>
          <a:lstStyle/>
          <a:p>
            <a:r>
              <a:rPr lang="en-US" smtClean="0"/>
              <a:t>8/15/2016</a:t>
            </a:r>
            <a:endParaRPr lang="en-US" dirty="0"/>
          </a:p>
        </p:txBody>
      </p:sp>
    </p:spTree>
    <p:extLst>
      <p:ext uri="{BB962C8B-B14F-4D97-AF65-F5344CB8AC3E}">
        <p14:creationId xmlns:p14="http://schemas.microsoft.com/office/powerpoint/2010/main" val="6074428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CD1374-7A78-4BCC-811C-BD1E7D273FA6}" type="slidenum">
              <a:rPr lang="en-US" smtClean="0"/>
              <a:t>7</a:t>
            </a:fld>
            <a:endParaRPr lang="en-US" dirty="0"/>
          </a:p>
        </p:txBody>
      </p:sp>
      <p:sp>
        <p:nvSpPr>
          <p:cNvPr id="5" name="Footer Placeholder 4"/>
          <p:cNvSpPr>
            <a:spLocks noGrp="1"/>
          </p:cNvSpPr>
          <p:nvPr>
            <p:ph type="ftr" sz="quarter" idx="11"/>
          </p:nvPr>
        </p:nvSpPr>
        <p:spPr/>
        <p:txBody>
          <a:bodyPr/>
          <a:lstStyle/>
          <a:p>
            <a:r>
              <a:rPr lang="pt-BR" smtClean="0"/>
              <a:t>Anjana H Bhatt, E-Resources Librarian, FGCU.        Phone: 239-590-7634, abhatt@fgcu.edu</a:t>
            </a:r>
            <a:endParaRPr lang="en-US" dirty="0"/>
          </a:p>
        </p:txBody>
      </p:sp>
      <p:sp>
        <p:nvSpPr>
          <p:cNvPr id="6" name="Date Placeholder 5"/>
          <p:cNvSpPr>
            <a:spLocks noGrp="1"/>
          </p:cNvSpPr>
          <p:nvPr>
            <p:ph type="dt" idx="12"/>
          </p:nvPr>
        </p:nvSpPr>
        <p:spPr/>
        <p:txBody>
          <a:bodyPr/>
          <a:lstStyle/>
          <a:p>
            <a:r>
              <a:rPr lang="en-US" smtClean="0"/>
              <a:t>8/15/2016</a:t>
            </a:r>
            <a:endParaRPr lang="en-US" dirty="0"/>
          </a:p>
        </p:txBody>
      </p:sp>
    </p:spTree>
    <p:extLst>
      <p:ext uri="{BB962C8B-B14F-4D97-AF65-F5344CB8AC3E}">
        <p14:creationId xmlns:p14="http://schemas.microsoft.com/office/powerpoint/2010/main" val="10230535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conducted a SWOT analysis of our current status of OA collections. We provide access to more than 88 collections and our librarians and patrons are quite familiar with OA collections.  We use our SSOL knowledgebase to provide access to OA collections because it ensures the discovery of full text via, e journal portal, MARC record and discovery services.</a:t>
            </a:r>
          </a:p>
          <a:p>
            <a:endParaRPr lang="en-US" dirty="0"/>
          </a:p>
          <a:p>
            <a:r>
              <a:rPr lang="en-US" dirty="0" smtClean="0"/>
              <a:t>Recently there was a demand by our subject librarians to include several subject related OA collections that are rich in content and provide latest information in the field of Business and Medical sciences, but are not covered by our SSOL knowledgebase.</a:t>
            </a:r>
          </a:p>
          <a:p>
            <a:endParaRPr lang="en-US" dirty="0"/>
          </a:p>
          <a:p>
            <a:r>
              <a:rPr lang="en-US" dirty="0" smtClean="0"/>
              <a:t>SO, the big question for me was is it worthwhile to create database locator for these collections, knowing fully well that discovery of such collections depends on the user savviness.  Another question which was posed by the librarians is How other libraries are dealing with OA collections, what is their process for providing OA to such collections.</a:t>
            </a:r>
          </a:p>
          <a:p>
            <a:r>
              <a:rPr lang="en-US" dirty="0"/>
              <a:t/>
            </a:r>
            <a:br>
              <a:rPr lang="en-US" dirty="0"/>
            </a:br>
            <a:r>
              <a:rPr lang="en-US" dirty="0" smtClean="0"/>
              <a:t>This lead me to do the swot analysis and get prepared for a small survey. </a:t>
            </a:r>
          </a:p>
          <a:p>
            <a:endParaRPr lang="en-US" dirty="0"/>
          </a:p>
        </p:txBody>
      </p:sp>
      <p:sp>
        <p:nvSpPr>
          <p:cNvPr id="4" name="Slide Number Placeholder 3"/>
          <p:cNvSpPr>
            <a:spLocks noGrp="1"/>
          </p:cNvSpPr>
          <p:nvPr>
            <p:ph type="sldNum" sz="quarter" idx="10"/>
          </p:nvPr>
        </p:nvSpPr>
        <p:spPr/>
        <p:txBody>
          <a:bodyPr/>
          <a:lstStyle/>
          <a:p>
            <a:fld id="{17CD1374-7A78-4BCC-811C-BD1E7D273FA6}" type="slidenum">
              <a:rPr lang="en-US" smtClean="0"/>
              <a:t>8</a:t>
            </a:fld>
            <a:endParaRPr lang="en-US" dirty="0"/>
          </a:p>
        </p:txBody>
      </p:sp>
      <p:sp>
        <p:nvSpPr>
          <p:cNvPr id="5" name="Footer Placeholder 4"/>
          <p:cNvSpPr>
            <a:spLocks noGrp="1"/>
          </p:cNvSpPr>
          <p:nvPr>
            <p:ph type="ftr" sz="quarter" idx="11"/>
          </p:nvPr>
        </p:nvSpPr>
        <p:spPr/>
        <p:txBody>
          <a:bodyPr/>
          <a:lstStyle/>
          <a:p>
            <a:r>
              <a:rPr lang="pt-BR" smtClean="0"/>
              <a:t>Anjana H Bhatt, E-Resources Librarian, FGCU.        Phone: 239-590-7634, abhatt@fgcu.edu</a:t>
            </a:r>
            <a:endParaRPr lang="en-US" dirty="0"/>
          </a:p>
        </p:txBody>
      </p:sp>
      <p:sp>
        <p:nvSpPr>
          <p:cNvPr id="6" name="Date Placeholder 5"/>
          <p:cNvSpPr>
            <a:spLocks noGrp="1"/>
          </p:cNvSpPr>
          <p:nvPr>
            <p:ph type="dt" idx="12"/>
          </p:nvPr>
        </p:nvSpPr>
        <p:spPr/>
        <p:txBody>
          <a:bodyPr/>
          <a:lstStyle/>
          <a:p>
            <a:r>
              <a:rPr lang="en-US" smtClean="0"/>
              <a:t>8/15/2016</a:t>
            </a:r>
            <a:endParaRPr lang="en-US" dirty="0"/>
          </a:p>
        </p:txBody>
      </p:sp>
    </p:spTree>
    <p:extLst>
      <p:ext uri="{BB962C8B-B14F-4D97-AF65-F5344CB8AC3E}">
        <p14:creationId xmlns:p14="http://schemas.microsoft.com/office/powerpoint/2010/main" val="958212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 SWOT analysis was very helpful, it lead me to frame 5 questions.</a:t>
            </a:r>
          </a:p>
          <a:p>
            <a:endParaRPr lang="en-US" dirty="0"/>
          </a:p>
          <a:p>
            <a:r>
              <a:rPr lang="en-US" dirty="0" smtClean="0"/>
              <a:t>I received only 6 responses …I agree my feedback was not a huge but I learned enough from this survey and it gave me enough information to be able to proceed on a workflow for managing OA collections and establish access to OA collections that were beyond our knowledgebase.</a:t>
            </a:r>
            <a:r>
              <a:rPr lang="en-US" b="1" dirty="0"/>
              <a:t> Not a large number of responses were received but it did provide an indication as to what is happening in the US academic libraries regarding OA collections</a:t>
            </a:r>
            <a:endParaRPr lang="en-US" dirty="0" smtClean="0"/>
          </a:p>
          <a:p>
            <a:endParaRPr lang="en-US" dirty="0"/>
          </a:p>
          <a:p>
            <a:r>
              <a:rPr lang="en-US" dirty="0" smtClean="0"/>
              <a:t>I sought permissions from all respondents before posting the survey results on the listserv back.  Survey results are available on google docs and a link to survey results in included in the Reference &amp; Document Section.</a:t>
            </a:r>
          </a:p>
          <a:p>
            <a:endParaRPr lang="en-US" b="1" dirty="0"/>
          </a:p>
          <a:p>
            <a:r>
              <a:rPr lang="en-US" b="1" dirty="0" smtClean="0"/>
              <a:t>I posted the survey on </a:t>
            </a:r>
            <a:r>
              <a:rPr lang="en-US" b="1" dirty="0"/>
              <a:t>ERIL listserve on January 30th.  Survey results submission was closed soon after and I posted the results back on the listserv on March </a:t>
            </a:r>
            <a:r>
              <a:rPr lang="en-US" b="1" dirty="0" smtClean="0"/>
              <a:t>6</a:t>
            </a:r>
            <a:r>
              <a:rPr lang="en-US" b="1" baseline="30000" dirty="0" smtClean="0"/>
              <a:t>th</a:t>
            </a:r>
            <a:endParaRPr lang="en-US" b="1" dirty="0" smtClean="0"/>
          </a:p>
          <a:p>
            <a:endParaRPr lang="en-US" b="1" dirty="0"/>
          </a:p>
          <a:p>
            <a:r>
              <a:rPr lang="en-US" b="1" dirty="0" smtClean="0"/>
              <a:t>.</a:t>
            </a:r>
            <a:endParaRPr lang="en-US" b="1" dirty="0"/>
          </a:p>
          <a:p>
            <a:endParaRPr lang="en-US" dirty="0"/>
          </a:p>
        </p:txBody>
      </p:sp>
      <p:sp>
        <p:nvSpPr>
          <p:cNvPr id="4" name="Slide Number Placeholder 3"/>
          <p:cNvSpPr>
            <a:spLocks noGrp="1"/>
          </p:cNvSpPr>
          <p:nvPr>
            <p:ph type="sldNum" sz="quarter" idx="10"/>
          </p:nvPr>
        </p:nvSpPr>
        <p:spPr/>
        <p:txBody>
          <a:bodyPr/>
          <a:lstStyle/>
          <a:p>
            <a:fld id="{17CD1374-7A78-4BCC-811C-BD1E7D273FA6}" type="slidenum">
              <a:rPr lang="en-US" smtClean="0"/>
              <a:t>9</a:t>
            </a:fld>
            <a:endParaRPr lang="en-US" dirty="0"/>
          </a:p>
        </p:txBody>
      </p:sp>
      <p:sp>
        <p:nvSpPr>
          <p:cNvPr id="5" name="Footer Placeholder 4"/>
          <p:cNvSpPr>
            <a:spLocks noGrp="1"/>
          </p:cNvSpPr>
          <p:nvPr>
            <p:ph type="ftr" sz="quarter" idx="11"/>
          </p:nvPr>
        </p:nvSpPr>
        <p:spPr/>
        <p:txBody>
          <a:bodyPr/>
          <a:lstStyle/>
          <a:p>
            <a:r>
              <a:rPr lang="pt-BR" smtClean="0"/>
              <a:t>Anjana H Bhatt, E-Resources Librarian, FGCU.        Phone: 239-590-7634, abhatt@fgcu.edu</a:t>
            </a:r>
            <a:endParaRPr lang="en-US" dirty="0"/>
          </a:p>
        </p:txBody>
      </p:sp>
      <p:sp>
        <p:nvSpPr>
          <p:cNvPr id="6" name="Date Placeholder 5"/>
          <p:cNvSpPr>
            <a:spLocks noGrp="1"/>
          </p:cNvSpPr>
          <p:nvPr>
            <p:ph type="dt" idx="12"/>
          </p:nvPr>
        </p:nvSpPr>
        <p:spPr/>
        <p:txBody>
          <a:bodyPr/>
          <a:lstStyle/>
          <a:p>
            <a:r>
              <a:rPr lang="en-US" smtClean="0"/>
              <a:t>8/15/2016</a:t>
            </a:r>
            <a:endParaRPr lang="en-US" dirty="0"/>
          </a:p>
        </p:txBody>
      </p:sp>
    </p:spTree>
    <p:extLst>
      <p:ext uri="{BB962C8B-B14F-4D97-AF65-F5344CB8AC3E}">
        <p14:creationId xmlns:p14="http://schemas.microsoft.com/office/powerpoint/2010/main" val="901660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Tree>
    <p:extLst>
      <p:ext uri="{BB962C8B-B14F-4D97-AF65-F5344CB8AC3E}">
        <p14:creationId xmlns:p14="http://schemas.microsoft.com/office/powerpoint/2010/main" val="3862017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6FF3CD-E7FA-4B1A-B025-5FD49C81337C}" type="datetimeFigureOut">
              <a:rPr lang="en-US" smtClean="0"/>
              <a:t>8/11/2016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DCCAF6A-8E4A-4894-9122-DDA4081AE235}" type="slidenum">
              <a:rPr lang="en-US" smtClean="0"/>
              <a:t>‹#›</a:t>
            </a:fld>
            <a:endParaRPr lang="en-US" dirty="0"/>
          </a:p>
        </p:txBody>
      </p:sp>
    </p:spTree>
    <p:extLst>
      <p:ext uri="{BB962C8B-B14F-4D97-AF65-F5344CB8AC3E}">
        <p14:creationId xmlns:p14="http://schemas.microsoft.com/office/powerpoint/2010/main" val="319901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6FF3CD-E7FA-4B1A-B025-5FD49C81337C}" type="datetimeFigureOut">
              <a:rPr lang="en-US" smtClean="0"/>
              <a:t>8/11/2016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DCCAF6A-8E4A-4894-9122-DDA4081AE235}"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61069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056FF3CD-E7FA-4B1A-B025-5FD49C81337C}" type="datetimeFigureOut">
              <a:rPr lang="en-US" smtClean="0"/>
              <a:t>8/11/2016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DCCAF6A-8E4A-4894-9122-DDA4081AE235}" type="slidenum">
              <a:rPr lang="en-US" smtClean="0"/>
              <a:t>‹#›</a:t>
            </a:fld>
            <a:endParaRPr lang="en-US" dirty="0"/>
          </a:p>
        </p:txBody>
      </p:sp>
    </p:spTree>
    <p:extLst>
      <p:ext uri="{BB962C8B-B14F-4D97-AF65-F5344CB8AC3E}">
        <p14:creationId xmlns:p14="http://schemas.microsoft.com/office/powerpoint/2010/main" val="958285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056FF3CD-E7FA-4B1A-B025-5FD49C81337C}" type="datetimeFigureOut">
              <a:rPr lang="en-US" smtClean="0"/>
              <a:t>8/11/2016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DCCAF6A-8E4A-4894-9122-DDA4081AE235}"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422880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056FF3CD-E7FA-4B1A-B025-5FD49C81337C}" type="datetimeFigureOut">
              <a:rPr lang="en-US" smtClean="0"/>
              <a:t>8/11/2016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DCCAF6A-8E4A-4894-9122-DDA4081AE235}" type="slidenum">
              <a:rPr lang="en-US" smtClean="0"/>
              <a:t>‹#›</a:t>
            </a:fld>
            <a:endParaRPr lang="en-US" dirty="0"/>
          </a:p>
        </p:txBody>
      </p:sp>
    </p:spTree>
    <p:extLst>
      <p:ext uri="{BB962C8B-B14F-4D97-AF65-F5344CB8AC3E}">
        <p14:creationId xmlns:p14="http://schemas.microsoft.com/office/powerpoint/2010/main" val="35250046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6FF3CD-E7FA-4B1A-B025-5FD49C81337C}" type="datetimeFigureOut">
              <a:rPr lang="en-US" smtClean="0"/>
              <a:t>8/11/2016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DCCAF6A-8E4A-4894-9122-DDA4081AE235}" type="slidenum">
              <a:rPr lang="en-US" smtClean="0"/>
              <a:t>‹#›</a:t>
            </a:fld>
            <a:endParaRPr lang="en-US" dirty="0"/>
          </a:p>
        </p:txBody>
      </p:sp>
    </p:spTree>
    <p:extLst>
      <p:ext uri="{BB962C8B-B14F-4D97-AF65-F5344CB8AC3E}">
        <p14:creationId xmlns:p14="http://schemas.microsoft.com/office/powerpoint/2010/main" val="4254633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6FF3CD-E7FA-4B1A-B025-5FD49C81337C}" type="datetimeFigureOut">
              <a:rPr lang="en-US" smtClean="0"/>
              <a:t>8/11/2016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DCCAF6A-8E4A-4894-9122-DDA4081AE235}" type="slidenum">
              <a:rPr lang="en-US" smtClean="0"/>
              <a:t>‹#›</a:t>
            </a:fld>
            <a:endParaRPr lang="en-US" dirty="0"/>
          </a:p>
        </p:txBody>
      </p:sp>
    </p:spTree>
    <p:extLst>
      <p:ext uri="{BB962C8B-B14F-4D97-AF65-F5344CB8AC3E}">
        <p14:creationId xmlns:p14="http://schemas.microsoft.com/office/powerpoint/2010/main" val="3192600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6FF3CD-E7FA-4B1A-B025-5FD49C81337C}" type="datetimeFigureOut">
              <a:rPr lang="en-US" smtClean="0"/>
              <a:t>8/11/2016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DCCAF6A-8E4A-4894-9122-DDA4081AE235}" type="slidenum">
              <a:rPr lang="en-US" smtClean="0"/>
              <a:t>‹#›</a:t>
            </a:fld>
            <a:endParaRPr lang="en-US" dirty="0"/>
          </a:p>
        </p:txBody>
      </p:sp>
    </p:spTree>
    <p:extLst>
      <p:ext uri="{BB962C8B-B14F-4D97-AF65-F5344CB8AC3E}">
        <p14:creationId xmlns:p14="http://schemas.microsoft.com/office/powerpoint/2010/main" val="4118422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6FF3CD-E7FA-4B1A-B025-5FD49C81337C}" type="datetimeFigureOut">
              <a:rPr lang="en-US" smtClean="0"/>
              <a:t>8/11/2016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DCCAF6A-8E4A-4894-9122-DDA4081AE235}" type="slidenum">
              <a:rPr lang="en-US" smtClean="0"/>
              <a:t>‹#›</a:t>
            </a:fld>
            <a:endParaRPr lang="en-US" dirty="0"/>
          </a:p>
        </p:txBody>
      </p:sp>
    </p:spTree>
    <p:extLst>
      <p:ext uri="{BB962C8B-B14F-4D97-AF65-F5344CB8AC3E}">
        <p14:creationId xmlns:p14="http://schemas.microsoft.com/office/powerpoint/2010/main" val="2082312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6FF3CD-E7FA-4B1A-B025-5FD49C81337C}" type="datetimeFigureOut">
              <a:rPr lang="en-US" smtClean="0"/>
              <a:t>8/11/2016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DCCAF6A-8E4A-4894-9122-DDA4081AE235}" type="slidenum">
              <a:rPr lang="en-US" smtClean="0"/>
              <a:t>‹#›</a:t>
            </a:fld>
            <a:endParaRPr lang="en-US" dirty="0"/>
          </a:p>
        </p:txBody>
      </p:sp>
    </p:spTree>
    <p:extLst>
      <p:ext uri="{BB962C8B-B14F-4D97-AF65-F5344CB8AC3E}">
        <p14:creationId xmlns:p14="http://schemas.microsoft.com/office/powerpoint/2010/main" val="2586987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56FF3CD-E7FA-4B1A-B025-5FD49C81337C}" type="datetimeFigureOut">
              <a:rPr lang="en-US" smtClean="0"/>
              <a:t>8/11/2016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DCCAF6A-8E4A-4894-9122-DDA4081AE235}" type="slidenum">
              <a:rPr lang="en-US" smtClean="0"/>
              <a:t>‹#›</a:t>
            </a:fld>
            <a:endParaRPr lang="en-US" dirty="0"/>
          </a:p>
        </p:txBody>
      </p:sp>
    </p:spTree>
    <p:extLst>
      <p:ext uri="{BB962C8B-B14F-4D97-AF65-F5344CB8AC3E}">
        <p14:creationId xmlns:p14="http://schemas.microsoft.com/office/powerpoint/2010/main" val="1745435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56FF3CD-E7FA-4B1A-B025-5FD49C81337C}" type="datetimeFigureOut">
              <a:rPr lang="en-US" smtClean="0"/>
              <a:t>8/11/2016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DCCAF6A-8E4A-4894-9122-DDA4081AE235}" type="slidenum">
              <a:rPr lang="en-US" smtClean="0"/>
              <a:t>‹#›</a:t>
            </a:fld>
            <a:endParaRPr lang="en-US" dirty="0"/>
          </a:p>
        </p:txBody>
      </p:sp>
    </p:spTree>
    <p:extLst>
      <p:ext uri="{BB962C8B-B14F-4D97-AF65-F5344CB8AC3E}">
        <p14:creationId xmlns:p14="http://schemas.microsoft.com/office/powerpoint/2010/main" val="115674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6FF3CD-E7FA-4B1A-B025-5FD49C81337C}" type="datetimeFigureOut">
              <a:rPr lang="en-US" smtClean="0"/>
              <a:t>8/11/2016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DCCAF6A-8E4A-4894-9122-DDA4081AE235}" type="slidenum">
              <a:rPr lang="en-US" smtClean="0"/>
              <a:t>‹#›</a:t>
            </a:fld>
            <a:endParaRPr lang="en-US" dirty="0"/>
          </a:p>
        </p:txBody>
      </p:sp>
    </p:spTree>
    <p:extLst>
      <p:ext uri="{BB962C8B-B14F-4D97-AF65-F5344CB8AC3E}">
        <p14:creationId xmlns:p14="http://schemas.microsoft.com/office/powerpoint/2010/main" val="2692273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6FF3CD-E7FA-4B1A-B025-5FD49C81337C}" type="datetimeFigureOut">
              <a:rPr lang="en-US" smtClean="0"/>
              <a:t>8/11/2016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DCCAF6A-8E4A-4894-9122-DDA4081AE235}" type="slidenum">
              <a:rPr lang="en-US" smtClean="0"/>
              <a:t>‹#›</a:t>
            </a:fld>
            <a:endParaRPr lang="en-US" dirty="0"/>
          </a:p>
        </p:txBody>
      </p:sp>
    </p:spTree>
    <p:extLst>
      <p:ext uri="{BB962C8B-B14F-4D97-AF65-F5344CB8AC3E}">
        <p14:creationId xmlns:p14="http://schemas.microsoft.com/office/powerpoint/2010/main" val="2305156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6FF3CD-E7FA-4B1A-B025-5FD49C81337C}" type="datetimeFigureOut">
              <a:rPr lang="en-US" smtClean="0"/>
              <a:t>8/11/2016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DCCAF6A-8E4A-4894-9122-DDA4081AE235}" type="slidenum">
              <a:rPr lang="en-US" smtClean="0"/>
              <a:t>‹#›</a:t>
            </a:fld>
            <a:endParaRPr lang="en-US" dirty="0"/>
          </a:p>
        </p:txBody>
      </p:sp>
    </p:spTree>
    <p:extLst>
      <p:ext uri="{BB962C8B-B14F-4D97-AF65-F5344CB8AC3E}">
        <p14:creationId xmlns:p14="http://schemas.microsoft.com/office/powerpoint/2010/main" val="1094095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56FF3CD-E7FA-4B1A-B025-5FD49C81337C}" type="datetimeFigureOut">
              <a:rPr lang="en-US" smtClean="0"/>
              <a:t>8/11/2016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DCCAF6A-8E4A-4894-9122-DDA4081AE235}" type="slidenum">
              <a:rPr lang="en-US" smtClean="0"/>
              <a:t>‹#›</a:t>
            </a:fld>
            <a:endParaRPr lang="en-US" dirty="0"/>
          </a:p>
        </p:txBody>
      </p:sp>
    </p:spTree>
    <p:extLst>
      <p:ext uri="{BB962C8B-B14F-4D97-AF65-F5344CB8AC3E}">
        <p14:creationId xmlns:p14="http://schemas.microsoft.com/office/powerpoint/2010/main" val="17834586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ocs.google.com/spreadsheets/d/1ruOkLTFGCVWoVobJj8nnCr-gSqoj2Yu9yQd0IZWe158/edit?usp=sharing" TargetMode="External"/><Relationship Id="rId7"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drive.google.com/file/d/0B07rAFSoeIbIdnBQN1BGTm92N0U/view?usp=sharing" TargetMode="External"/><Relationship Id="rId5" Type="http://schemas.openxmlformats.org/officeDocument/2006/relationships/hyperlink" Target="https://docs.google.com/spreadsheets/d/11ty8gJ1gm0-o92BQ6gnnZ0UpSwi5-G9L0l_pQYS3VDE/edit?usp=sharing" TargetMode="External"/><Relationship Id="rId4" Type="http://schemas.openxmlformats.org/officeDocument/2006/relationships/hyperlink" Target="https://drive.google.com/file/d/0B07rAFSoeIbISlBXN0Y5WFQwb1U/view?usp=sharing"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cholarlyoa.com/publisher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poeticeconomics.blogspot.ca/2015/12/dramatic-growth-of-open-access-december.html" TargetMode="External"/><Relationship Id="rId4" Type="http://schemas.openxmlformats.org/officeDocument/2006/relationships/hyperlink" Target="https://sites.google.com/site/fakeresearchjournalpublishers/home"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hyperlink" Target="https://archive.org/index.php"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hyperlink" Target="http://repec.or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hyperlink" Target="http://papers.ssrn.com/sol3/DisplayAbstractSearch.cf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3" Type="http://schemas.openxmlformats.org/officeDocument/2006/relationships/hyperlink" Target="http://arxiv.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7145" y="486033"/>
            <a:ext cx="8915399" cy="3393990"/>
          </a:xfrm>
        </p:spPr>
        <p:txBody>
          <a:bodyPr>
            <a:normAutofit/>
          </a:bodyPr>
          <a:lstStyle/>
          <a:p>
            <a:r>
              <a:rPr lang="en-US" b="1" dirty="0" smtClean="0">
                <a:latin typeface="+mn-lt"/>
                <a:cs typeface="Arial" panose="020B0604020202020204" pitchFamily="34" charset="0"/>
              </a:rPr>
              <a:t>Open Access Collections Management: Survey Results &amp; Process Tips</a:t>
            </a:r>
            <a:endParaRPr lang="en-US" b="1" dirty="0">
              <a:latin typeface="+mn-lt"/>
              <a:cs typeface="Arial" panose="020B0604020202020204" pitchFamily="34" charset="0"/>
            </a:endParaRPr>
          </a:p>
        </p:txBody>
      </p:sp>
      <p:sp>
        <p:nvSpPr>
          <p:cNvPr id="3" name="Subtitle 2"/>
          <p:cNvSpPr>
            <a:spLocks noGrp="1"/>
          </p:cNvSpPr>
          <p:nvPr>
            <p:ph type="subTitle" idx="1"/>
          </p:nvPr>
        </p:nvSpPr>
        <p:spPr>
          <a:xfrm>
            <a:off x="1524000" y="4777381"/>
            <a:ext cx="10577384" cy="1878792"/>
          </a:xfrm>
        </p:spPr>
        <p:txBody>
          <a:bodyPr>
            <a:normAutofit/>
          </a:bodyPr>
          <a:lstStyle/>
          <a:p>
            <a:pPr algn="r"/>
            <a:endParaRPr lang="pt-BR" b="1" dirty="0" smtClean="0"/>
          </a:p>
          <a:p>
            <a:pPr algn="r"/>
            <a:r>
              <a:rPr lang="pt-BR" b="1" dirty="0" smtClean="0">
                <a:latin typeface="Arial Black" panose="020B0A04020102020204" pitchFamily="34" charset="0"/>
              </a:rPr>
              <a:t>Anjana H Bhatt</a:t>
            </a:r>
          </a:p>
          <a:p>
            <a:pPr algn="r"/>
            <a:r>
              <a:rPr lang="pt-BR" b="1" dirty="0" smtClean="0">
                <a:latin typeface="Arial Black" panose="020B0A04020102020204" pitchFamily="34" charset="0"/>
              </a:rPr>
              <a:t>E-resources Librarian</a:t>
            </a:r>
          </a:p>
          <a:p>
            <a:pPr algn="r"/>
            <a:r>
              <a:rPr lang="pt-BR" b="1" dirty="0" smtClean="0">
                <a:latin typeface="Arial Black" panose="020B0A04020102020204" pitchFamily="34" charset="0"/>
              </a:rPr>
              <a:t>FGCU Library Services</a:t>
            </a:r>
            <a:br>
              <a:rPr lang="pt-BR" b="1" dirty="0" smtClean="0">
                <a:latin typeface="Arial Black" panose="020B0A04020102020204" pitchFamily="34" charset="0"/>
              </a:rPr>
            </a:br>
            <a:r>
              <a:rPr lang="pt-BR" b="1" dirty="0" smtClean="0">
                <a:latin typeface="Arial Black" panose="020B0A04020102020204" pitchFamily="34" charset="0"/>
              </a:rPr>
              <a:t>abhatt@fgcu.edu</a:t>
            </a:r>
            <a:endParaRPr lang="en-US" b="1" dirty="0">
              <a:latin typeface="Arial Black" panose="020B0A04020102020204"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28226" y="280952"/>
            <a:ext cx="2440789" cy="1521952"/>
          </a:xfrm>
          <a:prstGeom prst="rect">
            <a:avLst/>
          </a:prstGeom>
        </p:spPr>
      </p:pic>
    </p:spTree>
    <p:extLst>
      <p:ext uri="{BB962C8B-B14F-4D97-AF65-F5344CB8AC3E}">
        <p14:creationId xmlns:p14="http://schemas.microsoft.com/office/powerpoint/2010/main" val="9909186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8097" y="208998"/>
            <a:ext cx="9505994" cy="949234"/>
          </a:xfrm>
        </p:spPr>
        <p:txBody>
          <a:bodyPr>
            <a:normAutofit fontScale="90000"/>
          </a:bodyPr>
          <a:lstStyle/>
          <a:p>
            <a:pPr lvl="2" algn="l" defTabSz="457200" rtl="0">
              <a:spcBef>
                <a:spcPct val="0"/>
              </a:spcBef>
            </a:pPr>
            <a:r>
              <a:rPr lang="en-US" sz="2200" dirty="0">
                <a:solidFill>
                  <a:srgbClr val="FF0000"/>
                </a:solidFill>
                <a:latin typeface="Arial Black" panose="020B0A04020102020204" pitchFamily="34" charset="0"/>
              </a:rPr>
              <a:t>Do you have an OA collection policy that describes a selection process and steps to determine access points and if yes, would you be willing to share with </a:t>
            </a:r>
            <a:r>
              <a:rPr lang="en-US" sz="2200" dirty="0" smtClean="0">
                <a:solidFill>
                  <a:srgbClr val="FF0000"/>
                </a:solidFill>
                <a:latin typeface="Arial Black" panose="020B0A04020102020204" pitchFamily="34" charset="0"/>
              </a:rPr>
              <a:t>me?</a:t>
            </a:r>
            <a:r>
              <a:rPr lang="en-US" b="1" dirty="0">
                <a:latin typeface="Arial Black" panose="020B0A04020102020204" pitchFamily="34" charset="0"/>
              </a:rPr>
              <a:t/>
            </a:r>
            <a:br>
              <a:rPr lang="en-US" b="1" dirty="0">
                <a:latin typeface="Arial Black" panose="020B0A04020102020204" pitchFamily="34" charset="0"/>
              </a:rPr>
            </a:br>
            <a:r>
              <a:rPr lang="en-US" b="1" dirty="0" smtClean="0"/>
              <a:t/>
            </a:r>
            <a:br>
              <a:rPr lang="en-US" b="1" dirty="0" smtClean="0"/>
            </a:br>
            <a:r>
              <a:rPr lang="en-US" b="1" dirty="0"/>
              <a:t/>
            </a:r>
            <a:br>
              <a:rPr lang="en-US" b="1" dirty="0"/>
            </a:br>
            <a:r>
              <a:rPr lang="en-US" b="1" dirty="0"/>
              <a:t/>
            </a:r>
            <a:br>
              <a:rPr lang="en-US" b="1" dirty="0"/>
            </a:br>
            <a:endParaRPr lang="en-US" dirty="0"/>
          </a:p>
        </p:txBody>
      </p:sp>
      <p:sp>
        <p:nvSpPr>
          <p:cNvPr id="3" name="Content Placeholder 2"/>
          <p:cNvSpPr>
            <a:spLocks noGrp="1"/>
          </p:cNvSpPr>
          <p:nvPr>
            <p:ph idx="1"/>
          </p:nvPr>
        </p:nvSpPr>
        <p:spPr>
          <a:xfrm>
            <a:off x="1087395" y="1402071"/>
            <a:ext cx="10417217" cy="5320946"/>
          </a:xfrm>
        </p:spPr>
        <p:txBody>
          <a:bodyPr>
            <a:noAutofit/>
          </a:bodyPr>
          <a:lstStyle/>
          <a:p>
            <a:pPr marL="342900" lvl="2" indent="-342900"/>
            <a:r>
              <a:rPr lang="en-US" sz="1800" dirty="0" smtClean="0">
                <a:solidFill>
                  <a:srgbClr val="FF0000"/>
                </a:solidFill>
                <a:latin typeface="Arial Black" panose="020B0A04020102020204" pitchFamily="34" charset="0"/>
              </a:rPr>
              <a:t>Summary: </a:t>
            </a:r>
            <a:r>
              <a:rPr lang="en-US" sz="1800" dirty="0" smtClean="0">
                <a:solidFill>
                  <a:schemeClr val="tx1"/>
                </a:solidFill>
                <a:latin typeface="Arial Black" panose="020B0A04020102020204" pitchFamily="34" charset="0"/>
              </a:rPr>
              <a:t>All respondents mentioned having a comprehensive Collection Development (CD) policy for selecting general library resources and only one respondent mentioned about having some loose guidelines about selection and maintenance of OA collections. Respondents indicated that at present there is quite an ambiguity about selection of OA resources and a clear set of guidelines regarding selection and management of OA collections is still being worked out.</a:t>
            </a:r>
          </a:p>
          <a:p>
            <a:r>
              <a:rPr lang="en-US" dirty="0">
                <a:latin typeface="Arial Black" panose="020B0A04020102020204" pitchFamily="34" charset="0"/>
              </a:rPr>
              <a:t>Academic libraries have comprehensive collection development policy but no clear policy for OA collection development process</a:t>
            </a:r>
          </a:p>
          <a:p>
            <a:pPr lvl="1"/>
            <a:r>
              <a:rPr lang="en-US" dirty="0">
                <a:latin typeface="Arial Black" panose="020B0A04020102020204" pitchFamily="34" charset="0"/>
              </a:rPr>
              <a:t>Some loose guidelines about selection and maintenance of OA collections</a:t>
            </a:r>
          </a:p>
          <a:p>
            <a:r>
              <a:rPr lang="en-US" dirty="0">
                <a:latin typeface="Arial Black" panose="020B0A04020102020204" pitchFamily="34" charset="0"/>
              </a:rPr>
              <a:t>Provide access to OA collections available via the knowledgebase of their ERMS vendor</a:t>
            </a:r>
          </a:p>
          <a:p>
            <a:r>
              <a:rPr lang="en-US" dirty="0">
                <a:latin typeface="Arial Black" panose="020B0A04020102020204" pitchFamily="34" charset="0"/>
              </a:rPr>
              <a:t>Prefer OA collections only if they are indexed and discoverable through their discovery services</a:t>
            </a:r>
          </a:p>
          <a:p>
            <a:r>
              <a:rPr lang="en-US" dirty="0">
                <a:latin typeface="Arial Black" panose="020B0A04020102020204" pitchFamily="34" charset="0"/>
              </a:rPr>
              <a:t>Clearly indicate that OA collections can be dropped without providing any reason or due to curriculum changes</a:t>
            </a:r>
          </a:p>
          <a:p>
            <a:pPr marL="342900" lvl="2" indent="-342900"/>
            <a:endParaRPr lang="en-US" sz="1800" dirty="0">
              <a:solidFill>
                <a:schemeClr val="tx1"/>
              </a:solidFill>
              <a:latin typeface="Arial Black" panose="020B0A0402010202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01300" y="294325"/>
            <a:ext cx="1790700" cy="1107746"/>
          </a:xfrm>
          <a:prstGeom prst="rect">
            <a:avLst/>
          </a:prstGeom>
        </p:spPr>
      </p:pic>
    </p:spTree>
    <p:extLst>
      <p:ext uri="{BB962C8B-B14F-4D97-AF65-F5344CB8AC3E}">
        <p14:creationId xmlns:p14="http://schemas.microsoft.com/office/powerpoint/2010/main" val="31262897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3051" y="505096"/>
            <a:ext cx="9185910" cy="1333229"/>
          </a:xfrm>
        </p:spPr>
        <p:txBody>
          <a:bodyPr>
            <a:noAutofit/>
          </a:bodyPr>
          <a:lstStyle/>
          <a:p>
            <a:pPr marL="0" lvl="2" indent="0">
              <a:buNone/>
            </a:pPr>
            <a:r>
              <a:rPr lang="en-US" sz="2000" b="1" dirty="0">
                <a:solidFill>
                  <a:srgbClr val="FF0000"/>
                </a:solidFill>
                <a:latin typeface="Arial Black" panose="020B0A04020102020204" pitchFamily="34" charset="0"/>
              </a:rPr>
              <a:t>Do you have a database and serials evaluation team </a:t>
            </a:r>
            <a:r>
              <a:rPr lang="en-US" sz="2000" b="1" dirty="0" smtClean="0">
                <a:solidFill>
                  <a:srgbClr val="FF0000"/>
                </a:solidFill>
                <a:latin typeface="Arial Black" panose="020B0A04020102020204" pitchFamily="34" charset="0"/>
              </a:rPr>
              <a:t>(DSET) that </a:t>
            </a:r>
            <a:r>
              <a:rPr lang="en-US" sz="2000" b="1" dirty="0">
                <a:solidFill>
                  <a:srgbClr val="FF0000"/>
                </a:solidFill>
                <a:latin typeface="Arial Black" panose="020B0A04020102020204" pitchFamily="34" charset="0"/>
              </a:rPr>
              <a:t>decides which OA collection is worth linking through DBL or other access points such as OPAC, </a:t>
            </a:r>
            <a:r>
              <a:rPr lang="en-US" sz="2000" b="1" dirty="0" smtClean="0">
                <a:solidFill>
                  <a:srgbClr val="FF0000"/>
                </a:solidFill>
                <a:latin typeface="Arial Black" panose="020B0A04020102020204" pitchFamily="34" charset="0"/>
              </a:rPr>
              <a:t>e-journal </a:t>
            </a:r>
            <a:r>
              <a:rPr lang="en-US" sz="2000" b="1" dirty="0">
                <a:solidFill>
                  <a:srgbClr val="FF0000"/>
                </a:solidFill>
                <a:latin typeface="Arial Black" panose="020B0A04020102020204" pitchFamily="34" charset="0"/>
              </a:rPr>
              <a:t>portal or LibGuides?</a:t>
            </a:r>
          </a:p>
        </p:txBody>
      </p:sp>
      <p:sp>
        <p:nvSpPr>
          <p:cNvPr id="3" name="Content Placeholder 2"/>
          <p:cNvSpPr>
            <a:spLocks noGrp="1"/>
          </p:cNvSpPr>
          <p:nvPr>
            <p:ph idx="1"/>
          </p:nvPr>
        </p:nvSpPr>
        <p:spPr>
          <a:xfrm>
            <a:off x="923109" y="2027048"/>
            <a:ext cx="11025051" cy="4791773"/>
          </a:xfrm>
        </p:spPr>
        <p:txBody>
          <a:bodyPr>
            <a:normAutofit/>
          </a:bodyPr>
          <a:lstStyle/>
          <a:p>
            <a:pPr marL="342900" lvl="2" indent="-342900"/>
            <a:r>
              <a:rPr lang="en-US" sz="1800" dirty="0" smtClean="0">
                <a:solidFill>
                  <a:srgbClr val="FF0000"/>
                </a:solidFill>
                <a:latin typeface="Arial Black" panose="020B0A04020102020204" pitchFamily="34" charset="0"/>
              </a:rPr>
              <a:t>Summary: </a:t>
            </a:r>
            <a:r>
              <a:rPr lang="en-US" sz="1800" dirty="0" smtClean="0">
                <a:solidFill>
                  <a:schemeClr val="tx1"/>
                </a:solidFill>
                <a:latin typeface="Arial Black" panose="020B0A04020102020204" pitchFamily="34" charset="0"/>
              </a:rPr>
              <a:t>Setting </a:t>
            </a:r>
            <a:r>
              <a:rPr lang="en-US" sz="1800" dirty="0">
                <a:solidFill>
                  <a:schemeClr val="tx1"/>
                </a:solidFill>
                <a:latin typeface="Arial Black" panose="020B0A04020102020204" pitchFamily="34" charset="0"/>
              </a:rPr>
              <a:t>up a Database and Serials Evaluation Team (DSET) is an idea that is well liked by all the respondents. Other terms in use are: Collection Development Team (CDT), Electronic Resources Workgroup (ERG), (IRRG: explanation not provided) and Discovery Strategy Team for a group of library employees responsible for selecting online resources. One library reported having a workflow in place that ensures distribution of free links to other departments responsible for maintaining MARC records, OPAC, database locator page and discovery services. Currently, selection of OA resources appears to be </a:t>
            </a:r>
            <a:r>
              <a:rPr lang="en-US" sz="1800" dirty="0" smtClean="0">
                <a:solidFill>
                  <a:schemeClr val="tx1"/>
                </a:solidFill>
                <a:latin typeface="Arial Black" panose="020B0A04020102020204" pitchFamily="34" charset="0"/>
              </a:rPr>
              <a:t>subject </a:t>
            </a:r>
            <a:r>
              <a:rPr lang="en-US" sz="1800" dirty="0">
                <a:solidFill>
                  <a:schemeClr val="tx1"/>
                </a:solidFill>
                <a:latin typeface="Arial Black" panose="020B0A04020102020204" pitchFamily="34" charset="0"/>
              </a:rPr>
              <a:t>l</a:t>
            </a:r>
            <a:r>
              <a:rPr lang="en-US" sz="1800" dirty="0" smtClean="0">
                <a:solidFill>
                  <a:schemeClr val="tx1"/>
                </a:solidFill>
                <a:latin typeface="Arial Black" panose="020B0A04020102020204" pitchFamily="34" charset="0"/>
              </a:rPr>
              <a:t>ibrarian’s </a:t>
            </a:r>
            <a:r>
              <a:rPr lang="en-US" sz="1800" dirty="0">
                <a:solidFill>
                  <a:schemeClr val="tx1"/>
                </a:solidFill>
                <a:latin typeface="Arial Black" panose="020B0A04020102020204" pitchFamily="34" charset="0"/>
              </a:rPr>
              <a:t>responsibility in all the libraries.</a:t>
            </a:r>
            <a:endParaRPr lang="en-US" sz="1800" b="1" dirty="0">
              <a:latin typeface="Arial Black" panose="020B0A04020102020204" pitchFamily="34" charset="0"/>
            </a:endParaRPr>
          </a:p>
          <a:p>
            <a:r>
              <a:rPr lang="en-US" dirty="0" smtClean="0">
                <a:latin typeface="Arial Black" panose="020B0A04020102020204" pitchFamily="34" charset="0"/>
              </a:rPr>
              <a:t>No </a:t>
            </a:r>
            <a:r>
              <a:rPr lang="en-US" dirty="0">
                <a:latin typeface="Arial Black" panose="020B0A04020102020204" pitchFamily="34" charset="0"/>
              </a:rPr>
              <a:t>specific team responsible for selecting OA collections</a:t>
            </a:r>
          </a:p>
          <a:p>
            <a:r>
              <a:rPr lang="en-US" dirty="0">
                <a:latin typeface="Arial Black" panose="020B0A04020102020204" pitchFamily="34" charset="0"/>
              </a:rPr>
              <a:t>Distributed OA collection/selection process among subject librarians</a:t>
            </a:r>
          </a:p>
          <a:p>
            <a:r>
              <a:rPr lang="en-US" dirty="0" smtClean="0">
                <a:latin typeface="Arial Black" panose="020B0A04020102020204" pitchFamily="34" charset="0"/>
              </a:rPr>
              <a:t>Do not like the idea of mixing paid and free resources from DBL page.</a:t>
            </a:r>
            <a:endParaRPr lang="en-US" dirty="0">
              <a:latin typeface="Arial Black" panose="020B0A04020102020204" pitchFamily="34" charset="0"/>
            </a:endParaRP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58065" y="316373"/>
            <a:ext cx="2440789" cy="1521952"/>
          </a:xfrm>
          <a:prstGeom prst="rect">
            <a:avLst/>
          </a:prstGeom>
        </p:spPr>
      </p:pic>
    </p:spTree>
    <p:extLst>
      <p:ext uri="{BB962C8B-B14F-4D97-AF65-F5344CB8AC3E}">
        <p14:creationId xmlns:p14="http://schemas.microsoft.com/office/powerpoint/2010/main" val="19731565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2605" y="436605"/>
            <a:ext cx="10046516" cy="939349"/>
          </a:xfrm>
        </p:spPr>
        <p:txBody>
          <a:bodyPr>
            <a:normAutofit fontScale="90000"/>
          </a:bodyPr>
          <a:lstStyle/>
          <a:p>
            <a:r>
              <a:rPr lang="en-US" sz="2200" b="1" dirty="0">
                <a:solidFill>
                  <a:srgbClr val="FF0000"/>
                </a:solidFill>
                <a:latin typeface="Arial Black" panose="020B0A04020102020204" pitchFamily="34" charset="0"/>
              </a:rPr>
              <a:t>Do you currently provide access to </a:t>
            </a:r>
            <a:r>
              <a:rPr lang="en-US" sz="2200" b="1" dirty="0" smtClean="0">
                <a:solidFill>
                  <a:srgbClr val="FF0000"/>
                </a:solidFill>
                <a:latin typeface="Arial Black" panose="020B0A04020102020204" pitchFamily="34" charset="0"/>
              </a:rPr>
              <a:t>OA collections </a:t>
            </a:r>
            <a:r>
              <a:rPr lang="en-US" sz="2200" b="1" dirty="0">
                <a:solidFill>
                  <a:srgbClr val="FF0000"/>
                </a:solidFill>
                <a:latin typeface="Arial Black" panose="020B0A04020102020204" pitchFamily="34" charset="0"/>
              </a:rPr>
              <a:t>through library's DBL page or include them in Subject LibGuides or individual LibGuide for </a:t>
            </a:r>
            <a:r>
              <a:rPr lang="en-US" sz="2200" b="1" dirty="0" smtClean="0">
                <a:solidFill>
                  <a:srgbClr val="FF0000"/>
                </a:solidFill>
                <a:latin typeface="Arial Black" panose="020B0A04020102020204" pitchFamily="34" charset="0"/>
              </a:rPr>
              <a:t>OA collections</a:t>
            </a:r>
            <a:r>
              <a:rPr lang="en-US" sz="2200" b="1" dirty="0">
                <a:solidFill>
                  <a:srgbClr val="FF0000"/>
                </a:solidFill>
                <a:latin typeface="Arial Black" panose="020B0A04020102020204" pitchFamily="34" charset="0"/>
              </a:rPr>
              <a:t>?</a:t>
            </a:r>
            <a:r>
              <a:rPr lang="en-US" sz="2000" b="1" dirty="0">
                <a:solidFill>
                  <a:srgbClr val="FF0000"/>
                </a:solidFill>
                <a:latin typeface="Arial Black" panose="020B0A04020102020204" pitchFamily="34" charset="0"/>
              </a:rPr>
              <a:t/>
            </a:r>
            <a:br>
              <a:rPr lang="en-US" sz="2000" b="1" dirty="0">
                <a:solidFill>
                  <a:srgbClr val="FF0000"/>
                </a:solidFill>
                <a:latin typeface="Arial Black" panose="020B0A04020102020204" pitchFamily="34" charset="0"/>
              </a:rPr>
            </a:br>
            <a:r>
              <a:rPr lang="en-US" sz="4000" b="1" dirty="0" smtClean="0">
                <a:latin typeface="Arial Black" panose="020B0A04020102020204" pitchFamily="34" charset="0"/>
              </a:rPr>
              <a:t/>
            </a:r>
            <a:br>
              <a:rPr lang="en-US" sz="4000" b="1" dirty="0" smtClean="0">
                <a:latin typeface="Arial Black" panose="020B0A04020102020204" pitchFamily="34" charset="0"/>
              </a:rPr>
            </a:br>
            <a:r>
              <a:rPr lang="en-US" sz="4000" b="1" dirty="0">
                <a:latin typeface="Arial Black" panose="020B0A04020102020204" pitchFamily="34" charset="0"/>
              </a:rPr>
              <a:t/>
            </a:r>
            <a:br>
              <a:rPr lang="en-US" sz="4000" b="1" dirty="0">
                <a:latin typeface="Arial Black" panose="020B0A04020102020204" pitchFamily="34" charset="0"/>
              </a:rPr>
            </a:br>
            <a:r>
              <a:rPr lang="en-US" b="1" dirty="0"/>
              <a:t/>
            </a:r>
            <a:br>
              <a:rPr lang="en-US" b="1" dirty="0"/>
            </a:br>
            <a:endParaRPr lang="en-US" dirty="0"/>
          </a:p>
        </p:txBody>
      </p:sp>
      <p:sp>
        <p:nvSpPr>
          <p:cNvPr id="3" name="Content Placeholder 2"/>
          <p:cNvSpPr>
            <a:spLocks noGrp="1"/>
          </p:cNvSpPr>
          <p:nvPr>
            <p:ph idx="1"/>
          </p:nvPr>
        </p:nvSpPr>
        <p:spPr>
          <a:xfrm>
            <a:off x="678092" y="1602376"/>
            <a:ext cx="11209108" cy="5098869"/>
          </a:xfrm>
        </p:spPr>
        <p:txBody>
          <a:bodyPr>
            <a:normAutofit fontScale="92500" lnSpcReduction="10000"/>
          </a:bodyPr>
          <a:lstStyle/>
          <a:p>
            <a:r>
              <a:rPr lang="en-US" sz="2100" b="1" dirty="0">
                <a:solidFill>
                  <a:srgbClr val="FF0000"/>
                </a:solidFill>
                <a:latin typeface="Arial Black" panose="020B0A04020102020204" pitchFamily="34" charset="0"/>
              </a:rPr>
              <a:t>Summary: </a:t>
            </a:r>
            <a:r>
              <a:rPr lang="en-US" sz="2100" dirty="0">
                <a:solidFill>
                  <a:schemeClr val="tx1"/>
                </a:solidFill>
                <a:latin typeface="Arial Black" panose="020B0A04020102020204" pitchFamily="34" charset="0"/>
              </a:rPr>
              <a:t>Libraries are still in the process of figuring out how to ensure 100 % discoverability of an OA </a:t>
            </a:r>
            <a:r>
              <a:rPr lang="en-US" sz="2100" dirty="0" smtClean="0">
                <a:solidFill>
                  <a:schemeClr val="tx1"/>
                </a:solidFill>
                <a:latin typeface="Arial Black" panose="020B0A04020102020204" pitchFamily="34" charset="0"/>
              </a:rPr>
              <a:t>collections </a:t>
            </a:r>
            <a:r>
              <a:rPr lang="en-US" sz="2100" dirty="0">
                <a:solidFill>
                  <a:schemeClr val="tx1"/>
                </a:solidFill>
                <a:latin typeface="Arial Black" panose="020B0A04020102020204" pitchFamily="34" charset="0"/>
              </a:rPr>
              <a:t>from </a:t>
            </a:r>
            <a:r>
              <a:rPr lang="en-US" sz="2100" dirty="0" smtClean="0">
                <a:solidFill>
                  <a:schemeClr val="tx1"/>
                </a:solidFill>
                <a:latin typeface="Arial Black" panose="020B0A04020102020204" pitchFamily="34" charset="0"/>
              </a:rPr>
              <a:t>various access points. Libraries </a:t>
            </a:r>
            <a:r>
              <a:rPr lang="en-US" sz="2100" dirty="0">
                <a:solidFill>
                  <a:schemeClr val="tx1"/>
                </a:solidFill>
                <a:latin typeface="Arial Black" panose="020B0A04020102020204" pitchFamily="34" charset="0"/>
              </a:rPr>
              <a:t>prefer to mark OA </a:t>
            </a:r>
            <a:r>
              <a:rPr lang="en-US" sz="2100" dirty="0" smtClean="0">
                <a:solidFill>
                  <a:schemeClr val="tx1"/>
                </a:solidFill>
                <a:latin typeface="Arial Black" panose="020B0A04020102020204" pitchFamily="34" charset="0"/>
              </a:rPr>
              <a:t>collections </a:t>
            </a:r>
            <a:r>
              <a:rPr lang="en-US" sz="2100" dirty="0">
                <a:solidFill>
                  <a:schemeClr val="tx1"/>
                </a:solidFill>
                <a:latin typeface="Arial Black" panose="020B0A04020102020204" pitchFamily="34" charset="0"/>
              </a:rPr>
              <a:t>with an </a:t>
            </a:r>
            <a:r>
              <a:rPr lang="en-US" sz="2100" dirty="0" smtClean="0">
                <a:solidFill>
                  <a:schemeClr val="tx1"/>
                </a:solidFill>
                <a:latin typeface="Arial Black" panose="020B0A04020102020204" pitchFamily="34" charset="0"/>
              </a:rPr>
              <a:t>“Open </a:t>
            </a:r>
            <a:r>
              <a:rPr lang="en-US" sz="2100" dirty="0">
                <a:solidFill>
                  <a:schemeClr val="tx1"/>
                </a:solidFill>
                <a:latin typeface="Arial Black" panose="020B0A04020102020204" pitchFamily="34" charset="0"/>
              </a:rPr>
              <a:t>L</a:t>
            </a:r>
            <a:r>
              <a:rPr lang="en-US" sz="2100" dirty="0" smtClean="0">
                <a:solidFill>
                  <a:schemeClr val="tx1"/>
                </a:solidFill>
                <a:latin typeface="Arial Black" panose="020B0A04020102020204" pitchFamily="34" charset="0"/>
              </a:rPr>
              <a:t>ock</a:t>
            </a:r>
            <a:r>
              <a:rPr lang="en-US" sz="2100" dirty="0">
                <a:solidFill>
                  <a:schemeClr val="tx1"/>
                </a:solidFill>
                <a:latin typeface="Arial Black" panose="020B0A04020102020204" pitchFamily="34" charset="0"/>
              </a:rPr>
              <a:t>” icon in the DBL records. Icons like “Internet Link” or “Free Resource” are also in use</a:t>
            </a:r>
            <a:r>
              <a:rPr lang="en-US" sz="2100" dirty="0" smtClean="0">
                <a:solidFill>
                  <a:schemeClr val="tx1"/>
                </a:solidFill>
                <a:latin typeface="Arial Black" panose="020B0A04020102020204" pitchFamily="34" charset="0"/>
              </a:rPr>
              <a:t>.</a:t>
            </a:r>
            <a:br>
              <a:rPr lang="en-US" sz="2100" dirty="0" smtClean="0">
                <a:solidFill>
                  <a:schemeClr val="tx1"/>
                </a:solidFill>
                <a:latin typeface="Arial Black" panose="020B0A04020102020204" pitchFamily="34" charset="0"/>
              </a:rPr>
            </a:br>
            <a:endParaRPr lang="en-US" sz="2100" dirty="0">
              <a:solidFill>
                <a:schemeClr val="tx1"/>
              </a:solidFill>
              <a:latin typeface="Arial Black" panose="020B0A04020102020204" pitchFamily="34" charset="0"/>
            </a:endParaRPr>
          </a:p>
          <a:p>
            <a:r>
              <a:rPr lang="en-US" dirty="0" smtClean="0">
                <a:latin typeface="Arial Black" panose="020B0A04020102020204" pitchFamily="34" charset="0"/>
                <a:cs typeface="Arial" panose="020B0604020202020204" pitchFamily="34" charset="0"/>
              </a:rPr>
              <a:t>Some libraries follow hybrid approach-DBL and/or Subject LibGuides</a:t>
            </a:r>
          </a:p>
          <a:p>
            <a:r>
              <a:rPr lang="en-US" dirty="0">
                <a:latin typeface="Arial Black" panose="020B0A04020102020204" pitchFamily="34" charset="0"/>
              </a:rPr>
              <a:t>Preferred access points </a:t>
            </a:r>
            <a:r>
              <a:rPr lang="en-US" dirty="0" smtClean="0">
                <a:latin typeface="Arial Black" panose="020B0A04020102020204" pitchFamily="34" charset="0"/>
              </a:rPr>
              <a:t>include: </a:t>
            </a:r>
            <a:endParaRPr lang="en-US" dirty="0">
              <a:latin typeface="Arial Black" panose="020B0A04020102020204" pitchFamily="34" charset="0"/>
            </a:endParaRPr>
          </a:p>
          <a:p>
            <a:pPr lvl="1"/>
            <a:r>
              <a:rPr lang="en-US" sz="1800" dirty="0">
                <a:latin typeface="Arial Black" panose="020B0A04020102020204" pitchFamily="34" charset="0"/>
              </a:rPr>
              <a:t>OPAC</a:t>
            </a:r>
          </a:p>
          <a:p>
            <a:pPr lvl="1"/>
            <a:r>
              <a:rPr lang="en-US" sz="1800" dirty="0">
                <a:latin typeface="Arial Black" panose="020B0A04020102020204" pitchFamily="34" charset="0"/>
              </a:rPr>
              <a:t>Database </a:t>
            </a:r>
            <a:r>
              <a:rPr lang="en-US" sz="1800">
                <a:latin typeface="Arial Black" panose="020B0A04020102020204" pitchFamily="34" charset="0"/>
              </a:rPr>
              <a:t>locator </a:t>
            </a:r>
            <a:r>
              <a:rPr lang="en-US" sz="1800" smtClean="0">
                <a:latin typeface="Arial Black" panose="020B0A04020102020204" pitchFamily="34" charset="0"/>
              </a:rPr>
              <a:t>page </a:t>
            </a:r>
            <a:endParaRPr lang="en-US" sz="1800" dirty="0">
              <a:latin typeface="Arial Black" panose="020B0A04020102020204" pitchFamily="34" charset="0"/>
            </a:endParaRPr>
          </a:p>
          <a:p>
            <a:pPr lvl="1"/>
            <a:r>
              <a:rPr lang="en-US" sz="1800" dirty="0">
                <a:latin typeface="Arial Black" panose="020B0A04020102020204" pitchFamily="34" charset="0"/>
              </a:rPr>
              <a:t>A to Z </a:t>
            </a:r>
            <a:r>
              <a:rPr lang="en-US" sz="1800" dirty="0" smtClean="0">
                <a:latin typeface="Arial Black" panose="020B0A04020102020204" pitchFamily="34" charset="0"/>
              </a:rPr>
              <a:t>portal </a:t>
            </a:r>
            <a:endParaRPr lang="en-US" sz="1800" dirty="0">
              <a:latin typeface="Arial Black" panose="020B0A04020102020204" pitchFamily="34" charset="0"/>
            </a:endParaRPr>
          </a:p>
          <a:p>
            <a:pPr lvl="1"/>
            <a:r>
              <a:rPr lang="en-US" sz="1800" dirty="0">
                <a:latin typeface="Arial Black" panose="020B0A04020102020204" pitchFamily="34" charset="0"/>
              </a:rPr>
              <a:t>Subject LibGuides</a:t>
            </a:r>
          </a:p>
          <a:p>
            <a:pPr lvl="1"/>
            <a:r>
              <a:rPr lang="en-US" sz="1800" dirty="0">
                <a:latin typeface="Arial Black" panose="020B0A04020102020204" pitchFamily="34" charset="0"/>
              </a:rPr>
              <a:t>OA LibGuides</a:t>
            </a:r>
          </a:p>
          <a:p>
            <a:pPr lvl="1"/>
            <a:r>
              <a:rPr lang="en-US" sz="1800" dirty="0">
                <a:latin typeface="Arial Black" panose="020B0A04020102020204" pitchFamily="34" charset="0"/>
              </a:rPr>
              <a:t>PubMED link out feature</a:t>
            </a:r>
          </a:p>
          <a:p>
            <a:pPr lvl="1"/>
            <a:r>
              <a:rPr lang="en-US" sz="1800" dirty="0">
                <a:latin typeface="Arial Black" panose="020B0A04020102020204" pitchFamily="34" charset="0"/>
              </a:rPr>
              <a:t>Browzine App</a:t>
            </a:r>
          </a:p>
          <a:p>
            <a:pPr lvl="1"/>
            <a:r>
              <a:rPr lang="en-US" sz="1800" dirty="0">
                <a:latin typeface="Arial Black" panose="020B0A04020102020204" pitchFamily="34" charset="0"/>
              </a:rPr>
              <a:t>Discovery Services</a:t>
            </a:r>
          </a:p>
          <a:p>
            <a:endParaRPr lang="en-US" dirty="0" smtClean="0">
              <a:latin typeface="Arial Black" panose="020B0A04020102020204" pitchFamily="34" charset="0"/>
              <a:cs typeface="Arial" panose="020B0604020202020204" pitchFamily="34" charset="0"/>
            </a:endParaRPr>
          </a:p>
          <a:p>
            <a:endParaRPr lang="en-US" sz="35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05852" y="4972594"/>
            <a:ext cx="2386148" cy="1476104"/>
          </a:xfrm>
          <a:prstGeom prst="rect">
            <a:avLst/>
          </a:prstGeom>
        </p:spPr>
      </p:pic>
    </p:spTree>
    <p:extLst>
      <p:ext uri="{BB962C8B-B14F-4D97-AF65-F5344CB8AC3E}">
        <p14:creationId xmlns:p14="http://schemas.microsoft.com/office/powerpoint/2010/main" val="17685533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425" y="252549"/>
            <a:ext cx="9477375" cy="936181"/>
          </a:xfrm>
        </p:spPr>
        <p:txBody>
          <a:bodyPr>
            <a:noAutofit/>
          </a:bodyPr>
          <a:lstStyle/>
          <a:p>
            <a:pPr lvl="0" algn="ctr"/>
            <a:r>
              <a:rPr lang="en-US" sz="2000" b="1" dirty="0">
                <a:solidFill>
                  <a:srgbClr val="FF0000"/>
                </a:solidFill>
                <a:latin typeface="Arial Black" panose="020B0A04020102020204" pitchFamily="34" charset="0"/>
              </a:rPr>
              <a:t>Do you have a staff member especially assigned to troubleshoot </a:t>
            </a:r>
            <a:r>
              <a:rPr lang="en-US" sz="2000" b="1" dirty="0" smtClean="0">
                <a:solidFill>
                  <a:srgbClr val="FF0000"/>
                </a:solidFill>
                <a:latin typeface="Arial Black" panose="020B0A04020102020204" pitchFamily="34" charset="0"/>
              </a:rPr>
              <a:t>OA database </a:t>
            </a:r>
            <a:r>
              <a:rPr lang="en-US" sz="2000" b="1" dirty="0">
                <a:solidFill>
                  <a:srgbClr val="FF0000"/>
                </a:solidFill>
                <a:latin typeface="Arial Black" panose="020B0A04020102020204" pitchFamily="34" charset="0"/>
              </a:rPr>
              <a:t>issues? </a:t>
            </a:r>
            <a:r>
              <a:rPr lang="en-US" sz="2400" dirty="0">
                <a:solidFill>
                  <a:schemeClr val="tx1"/>
                </a:solidFill>
              </a:rPr>
              <a:t/>
            </a:r>
            <a:br>
              <a:rPr lang="en-US" sz="2400" dirty="0">
                <a:solidFill>
                  <a:schemeClr val="tx1"/>
                </a:solidFill>
              </a:rPr>
            </a:br>
            <a:endParaRPr lang="en-US" sz="2400" dirty="0">
              <a:latin typeface="Arial Black" panose="020B0A04020102020204" pitchFamily="34" charset="0"/>
            </a:endParaRPr>
          </a:p>
        </p:txBody>
      </p:sp>
      <p:sp>
        <p:nvSpPr>
          <p:cNvPr id="3" name="Content Placeholder 2"/>
          <p:cNvSpPr>
            <a:spLocks noGrp="1"/>
          </p:cNvSpPr>
          <p:nvPr>
            <p:ph idx="1"/>
          </p:nvPr>
        </p:nvSpPr>
        <p:spPr>
          <a:xfrm>
            <a:off x="548640" y="1402088"/>
            <a:ext cx="11277599" cy="5364480"/>
          </a:xfrm>
        </p:spPr>
        <p:txBody>
          <a:bodyPr>
            <a:normAutofit/>
          </a:bodyPr>
          <a:lstStyle/>
          <a:p>
            <a:r>
              <a:rPr lang="en-US" sz="2100" b="1" dirty="0" smtClean="0">
                <a:solidFill>
                  <a:srgbClr val="FF0000"/>
                </a:solidFill>
                <a:latin typeface="Arial Black" panose="020B0A04020102020204" pitchFamily="34" charset="0"/>
              </a:rPr>
              <a:t>Summary: </a:t>
            </a:r>
            <a:r>
              <a:rPr lang="en-US" dirty="0" smtClean="0">
                <a:solidFill>
                  <a:schemeClr val="tx1"/>
                </a:solidFill>
                <a:latin typeface="Arial Black" panose="020B0A04020102020204" pitchFamily="34" charset="0"/>
              </a:rPr>
              <a:t>General </a:t>
            </a:r>
            <a:r>
              <a:rPr lang="en-US" dirty="0">
                <a:solidFill>
                  <a:schemeClr val="tx1"/>
                </a:solidFill>
                <a:latin typeface="Arial Black" panose="020B0A04020102020204" pitchFamily="34" charset="0"/>
              </a:rPr>
              <a:t>conception is that is takes too much time to maintain ever shifting content and is not a good use of the staff time. It is common to find in accurate dates, missing content and broken links and users must be warned about these issues. First priority is always troubleshooting paid resources and that itself is a huge challenge. Therefore, troubleshooting OA resources is “Nice to have” kind of a thing but not a core duty. </a:t>
            </a:r>
            <a:r>
              <a:rPr lang="en-US" dirty="0" smtClean="0">
                <a:solidFill>
                  <a:schemeClr val="tx1"/>
                </a:solidFill>
                <a:latin typeface="Arial Black" panose="020B0A04020102020204" pitchFamily="34" charset="0"/>
              </a:rPr>
              <a:t/>
            </a:r>
            <a:br>
              <a:rPr lang="en-US" dirty="0" smtClean="0">
                <a:solidFill>
                  <a:schemeClr val="tx1"/>
                </a:solidFill>
                <a:latin typeface="Arial Black" panose="020B0A04020102020204" pitchFamily="34" charset="0"/>
              </a:rPr>
            </a:br>
            <a:endParaRPr lang="en-US" dirty="0" smtClean="0">
              <a:latin typeface="Arial Black" panose="020B0A04020102020204" pitchFamily="34" charset="0"/>
              <a:cs typeface="Arial" panose="020B0604020202020204" pitchFamily="34" charset="0"/>
            </a:endParaRPr>
          </a:p>
          <a:p>
            <a:r>
              <a:rPr lang="en-US" b="1" dirty="0" smtClean="0">
                <a:latin typeface="Arial Black" panose="020B0A04020102020204" pitchFamily="34" charset="0"/>
                <a:cs typeface="Arial" panose="020B0604020202020204" pitchFamily="34" charset="0"/>
              </a:rPr>
              <a:t>Do not </a:t>
            </a:r>
            <a:r>
              <a:rPr lang="en-US" b="1" dirty="0">
                <a:latin typeface="Arial Black" panose="020B0A04020102020204" pitchFamily="34" charset="0"/>
                <a:cs typeface="Arial" panose="020B0604020202020204" pitchFamily="34" charset="0"/>
              </a:rPr>
              <a:t>have specific staff members assigned to manage and troubleshoot OA collections</a:t>
            </a:r>
          </a:p>
          <a:p>
            <a:r>
              <a:rPr lang="en-US" b="1" dirty="0">
                <a:latin typeface="Arial Black" panose="020B0A04020102020204" pitchFamily="34" charset="0"/>
                <a:cs typeface="Arial" panose="020B0604020202020204" pitchFamily="34" charset="0"/>
              </a:rPr>
              <a:t>Troubleshooting OA collections is considered to be a waste of time, hence usually </a:t>
            </a:r>
            <a:r>
              <a:rPr lang="en-US" b="1" dirty="0" smtClean="0">
                <a:latin typeface="Arial Black" panose="020B0A04020102020204" pitchFamily="34" charset="0"/>
                <a:cs typeface="Arial" panose="020B0604020202020204" pitchFamily="34" charset="0"/>
              </a:rPr>
              <a:t>broken or missing full </a:t>
            </a:r>
            <a:r>
              <a:rPr lang="en-US" b="1" dirty="0">
                <a:latin typeface="Arial Black" panose="020B0A04020102020204" pitchFamily="34" charset="0"/>
                <a:cs typeface="Arial" panose="020B0604020202020204" pitchFamily="34" charset="0"/>
              </a:rPr>
              <a:t>text access issues are not </a:t>
            </a:r>
            <a:r>
              <a:rPr lang="en-US" b="1" dirty="0" smtClean="0">
                <a:latin typeface="Arial Black" panose="020B0A04020102020204" pitchFamily="34" charset="0"/>
                <a:cs typeface="Arial" panose="020B0604020202020204" pitchFamily="34" charset="0"/>
              </a:rPr>
              <a:t>followed through</a:t>
            </a:r>
          </a:p>
          <a:p>
            <a:r>
              <a:rPr lang="en-US" b="1" dirty="0" smtClean="0">
                <a:latin typeface="Arial Black" panose="020B0A04020102020204" pitchFamily="34" charset="0"/>
                <a:cs typeface="Arial" panose="020B0604020202020204" pitchFamily="34" charset="0"/>
              </a:rPr>
              <a:t>Office </a:t>
            </a:r>
            <a:r>
              <a:rPr lang="en-US" b="1" dirty="0">
                <a:latin typeface="Arial Black" panose="020B0A04020102020204" pitchFamily="34" charset="0"/>
                <a:cs typeface="Arial" panose="020B0604020202020204" pitchFamily="34" charset="0"/>
              </a:rPr>
              <a:t>of e-resources librarian is the first point for trouble shooting </a:t>
            </a:r>
            <a:r>
              <a:rPr lang="en-US" b="1" dirty="0" smtClean="0">
                <a:latin typeface="Arial Black" panose="020B0A04020102020204" pitchFamily="34" charset="0"/>
                <a:cs typeface="Arial" panose="020B0604020202020204" pitchFamily="34" charset="0"/>
              </a:rPr>
              <a:t>activities but </a:t>
            </a:r>
            <a:r>
              <a:rPr lang="en-US" b="1" dirty="0">
                <a:latin typeface="Arial Black" panose="020B0A04020102020204" pitchFamily="34" charset="0"/>
                <a:cs typeface="Arial" panose="020B0604020202020204" pitchFamily="34" charset="0"/>
              </a:rPr>
              <a:t>last </a:t>
            </a:r>
            <a:r>
              <a:rPr lang="en-US" b="1" dirty="0" smtClean="0">
                <a:latin typeface="Arial Black" panose="020B0A04020102020204" pitchFamily="34" charset="0"/>
                <a:cs typeface="Arial" panose="020B0604020202020204" pitchFamily="34" charset="0"/>
              </a:rPr>
              <a:t>priority</a:t>
            </a:r>
          </a:p>
          <a:p>
            <a:r>
              <a:rPr lang="en-US" b="1" dirty="0" smtClean="0">
                <a:latin typeface="Arial Black" panose="020B0A04020102020204" pitchFamily="34" charset="0"/>
                <a:cs typeface="Arial" panose="020B0604020202020204" pitchFamily="34" charset="0"/>
              </a:rPr>
              <a:t>First </a:t>
            </a:r>
            <a:r>
              <a:rPr lang="en-US" b="1" dirty="0">
                <a:latin typeface="Arial Black" panose="020B0A04020102020204" pitchFamily="34" charset="0"/>
                <a:cs typeface="Arial" panose="020B0604020202020204" pitchFamily="34" charset="0"/>
              </a:rPr>
              <a:t>priority for trouble shooting activities is reserved for paid </a:t>
            </a:r>
            <a:r>
              <a:rPr lang="en-US" b="1" dirty="0" smtClean="0">
                <a:latin typeface="Arial Black" panose="020B0A04020102020204" pitchFamily="34" charset="0"/>
                <a:cs typeface="Arial" panose="020B0604020202020204" pitchFamily="34" charset="0"/>
              </a:rPr>
              <a:t>resources</a:t>
            </a:r>
            <a:endParaRPr lang="en-US" b="1" dirty="0">
              <a:latin typeface="Arial Black" panose="020B0A04020102020204" pitchFamily="34" charset="0"/>
              <a:cs typeface="Arial" panose="020B0604020202020204" pitchFamily="34" charset="0"/>
            </a:endParaRP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786" y="69612"/>
            <a:ext cx="2440789" cy="1521952"/>
          </a:xfrm>
          <a:prstGeom prst="rect">
            <a:avLst/>
          </a:prstGeom>
        </p:spPr>
      </p:pic>
    </p:spTree>
    <p:extLst>
      <p:ext uri="{BB962C8B-B14F-4D97-AF65-F5344CB8AC3E}">
        <p14:creationId xmlns:p14="http://schemas.microsoft.com/office/powerpoint/2010/main" val="34063497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5425" y="712283"/>
            <a:ext cx="9563099" cy="1145091"/>
          </a:xfrm>
        </p:spPr>
        <p:txBody>
          <a:bodyPr>
            <a:noAutofit/>
          </a:bodyPr>
          <a:lstStyle/>
          <a:p>
            <a:pPr lvl="0"/>
            <a:r>
              <a:rPr lang="en-US" sz="2000" b="1" dirty="0">
                <a:solidFill>
                  <a:srgbClr val="FF0000"/>
                </a:solidFill>
                <a:latin typeface="Arial Black" panose="020B0A04020102020204" pitchFamily="34" charset="0"/>
              </a:rPr>
              <a:t>Have you ever taken any steps to review how much staff time is used to maintain and troubleshoot OA collections? </a:t>
            </a:r>
            <a:r>
              <a:rPr lang="en-US" sz="2000" b="1" dirty="0" smtClean="0">
                <a:solidFill>
                  <a:srgbClr val="FF0000"/>
                </a:solidFill>
                <a:latin typeface="Arial Black" panose="020B0A04020102020204" pitchFamily="34" charset="0"/>
              </a:rPr>
              <a:t/>
            </a:r>
            <a:br>
              <a:rPr lang="en-US" sz="2000" b="1" dirty="0" smtClean="0">
                <a:solidFill>
                  <a:srgbClr val="FF0000"/>
                </a:solidFill>
                <a:latin typeface="Arial Black" panose="020B0A04020102020204" pitchFamily="34" charset="0"/>
              </a:rPr>
            </a:br>
            <a:r>
              <a:rPr lang="en-US" sz="2000" b="1" u="sng" dirty="0" smtClean="0">
                <a:solidFill>
                  <a:srgbClr val="FF0000"/>
                </a:solidFill>
                <a:latin typeface="Arial Black" panose="020B0A04020102020204" pitchFamily="34" charset="0"/>
              </a:rPr>
              <a:t>Answers </a:t>
            </a:r>
            <a:r>
              <a:rPr lang="en-US" sz="2000" b="1" u="sng" dirty="0">
                <a:solidFill>
                  <a:srgbClr val="FF0000"/>
                </a:solidFill>
                <a:latin typeface="Arial Black" panose="020B0A04020102020204" pitchFamily="34" charset="0"/>
              </a:rPr>
              <a:t>received=5</a:t>
            </a:r>
            <a:r>
              <a:rPr lang="en-US" sz="2000" u="sng" dirty="0">
                <a:solidFill>
                  <a:schemeClr val="tx1"/>
                </a:solidFill>
                <a:latin typeface="Arial Black" panose="020B0A04020102020204" pitchFamily="34" charset="0"/>
              </a:rPr>
              <a:t/>
            </a:r>
            <a:br>
              <a:rPr lang="en-US" sz="2000" u="sng" dirty="0">
                <a:solidFill>
                  <a:schemeClr val="tx1"/>
                </a:solidFill>
                <a:latin typeface="Arial Black" panose="020B0A04020102020204" pitchFamily="34" charset="0"/>
              </a:rPr>
            </a:br>
            <a:endParaRPr lang="en-US" sz="2000" u="sng" dirty="0">
              <a:latin typeface="Arial Black" panose="020B0A04020102020204" pitchFamily="34" charset="0"/>
            </a:endParaRPr>
          </a:p>
        </p:txBody>
      </p:sp>
      <p:sp>
        <p:nvSpPr>
          <p:cNvPr id="3" name="Content Placeholder 2"/>
          <p:cNvSpPr>
            <a:spLocks noGrp="1"/>
          </p:cNvSpPr>
          <p:nvPr>
            <p:ph idx="1"/>
          </p:nvPr>
        </p:nvSpPr>
        <p:spPr>
          <a:xfrm>
            <a:off x="923109" y="2085974"/>
            <a:ext cx="10581503" cy="4523831"/>
          </a:xfrm>
        </p:spPr>
        <p:txBody>
          <a:bodyPr/>
          <a:lstStyle/>
          <a:p>
            <a:r>
              <a:rPr lang="en-US" b="1" dirty="0">
                <a:solidFill>
                  <a:srgbClr val="FF0000"/>
                </a:solidFill>
                <a:latin typeface="Arial Black" panose="020B0A04020102020204" pitchFamily="34" charset="0"/>
              </a:rPr>
              <a:t>Summary:</a:t>
            </a:r>
            <a:r>
              <a:rPr lang="en-US" b="1" dirty="0">
                <a:solidFill>
                  <a:schemeClr val="tx1"/>
                </a:solidFill>
                <a:latin typeface="Arial Black" panose="020B0A04020102020204" pitchFamily="34" charset="0"/>
              </a:rPr>
              <a:t> </a:t>
            </a:r>
            <a:r>
              <a:rPr lang="en-US" dirty="0">
                <a:solidFill>
                  <a:schemeClr val="tx1"/>
                </a:solidFill>
                <a:latin typeface="Arial Black" panose="020B0A04020102020204" pitchFamily="34" charset="0"/>
              </a:rPr>
              <a:t>None of the respondents reported keeping a track of time spent for managing OA collections because </a:t>
            </a:r>
            <a:r>
              <a:rPr lang="en-US" dirty="0" smtClean="0">
                <a:solidFill>
                  <a:schemeClr val="tx1"/>
                </a:solidFill>
                <a:latin typeface="Arial Black" panose="020B0A04020102020204" pitchFamily="34" charset="0"/>
              </a:rPr>
              <a:t>it </a:t>
            </a:r>
            <a:r>
              <a:rPr lang="en-US" dirty="0">
                <a:solidFill>
                  <a:schemeClr val="tx1"/>
                </a:solidFill>
                <a:latin typeface="Arial Black" panose="020B0A04020102020204" pitchFamily="34" charset="0"/>
              </a:rPr>
              <a:t>is an acceptable fact that OA collections are not reliable and not much effort is placed </a:t>
            </a:r>
            <a:r>
              <a:rPr lang="en-US" dirty="0" smtClean="0">
                <a:solidFill>
                  <a:schemeClr val="tx1"/>
                </a:solidFill>
                <a:latin typeface="Arial Black" panose="020B0A04020102020204" pitchFamily="34" charset="0"/>
              </a:rPr>
              <a:t>on </a:t>
            </a:r>
            <a:r>
              <a:rPr lang="en-US" dirty="0">
                <a:solidFill>
                  <a:schemeClr val="tx1"/>
                </a:solidFill>
                <a:latin typeface="Arial Black" panose="020B0A04020102020204" pitchFamily="34" charset="0"/>
              </a:rPr>
              <a:t>continuous maintenance of these collections. </a:t>
            </a:r>
            <a:r>
              <a:rPr lang="en-US" dirty="0" smtClean="0">
                <a:solidFill>
                  <a:schemeClr val="tx1"/>
                </a:solidFill>
                <a:latin typeface="Arial Black" panose="020B0A04020102020204" pitchFamily="34" charset="0"/>
              </a:rPr>
              <a:t/>
            </a:r>
            <a:br>
              <a:rPr lang="en-US" dirty="0" smtClean="0">
                <a:solidFill>
                  <a:schemeClr val="tx1"/>
                </a:solidFill>
                <a:latin typeface="Arial Black" panose="020B0A04020102020204" pitchFamily="34" charset="0"/>
              </a:rPr>
            </a:br>
            <a:r>
              <a:rPr lang="en-US" dirty="0" smtClean="0">
                <a:solidFill>
                  <a:schemeClr val="tx1"/>
                </a:solidFill>
                <a:latin typeface="Arial Black" panose="020B0A04020102020204" pitchFamily="34" charset="0"/>
              </a:rPr>
              <a:t/>
            </a:r>
            <a:br>
              <a:rPr lang="en-US" dirty="0" smtClean="0">
                <a:solidFill>
                  <a:schemeClr val="tx1"/>
                </a:solidFill>
                <a:latin typeface="Arial Black" panose="020B0A04020102020204" pitchFamily="34" charset="0"/>
              </a:rPr>
            </a:br>
            <a:r>
              <a:rPr lang="en-US" dirty="0" smtClean="0">
                <a:solidFill>
                  <a:schemeClr val="tx1"/>
                </a:solidFill>
                <a:latin typeface="Arial Black" panose="020B0A04020102020204" pitchFamily="34" charset="0"/>
              </a:rPr>
              <a:t>No </a:t>
            </a:r>
            <a:r>
              <a:rPr lang="en-US" dirty="0">
                <a:solidFill>
                  <a:schemeClr val="tx1"/>
                </a:solidFill>
                <a:latin typeface="Arial Black" panose="020B0A04020102020204" pitchFamily="34" charset="0"/>
              </a:rPr>
              <a:t>proper method is in place for calculating how much time is being spent and one librarian mentioned that it could be a full time job, and truly believed that it is a waste of time.  Troubleshooting open access resources is rolled in to general e-resources and serials troubleshooting process.</a:t>
            </a:r>
          </a:p>
          <a:p>
            <a:pPr marL="228600" indent="-228600">
              <a:buAutoNum type="arabicPeriod"/>
            </a:pPr>
            <a:endParaRPr lang="en-US" dirty="0">
              <a:solidFill>
                <a:schemeClr val="tx1"/>
              </a:solidFill>
            </a:endParaRPr>
          </a:p>
          <a:p>
            <a:r>
              <a:rPr lang="en-US" b="1" dirty="0">
                <a:latin typeface="Arial Black" panose="020B0A04020102020204" pitchFamily="34" charset="0"/>
                <a:cs typeface="Arial" panose="020B0604020202020204" pitchFamily="34" charset="0"/>
              </a:rPr>
              <a:t>No account of time for troubleshooting OA activities is maintained or justified</a:t>
            </a:r>
          </a:p>
          <a:p>
            <a:r>
              <a:rPr lang="en-US" b="1" dirty="0">
                <a:latin typeface="Arial Black" panose="020B0A04020102020204" pitchFamily="34" charset="0"/>
                <a:cs typeface="Arial" panose="020B0604020202020204" pitchFamily="34" charset="0"/>
              </a:rPr>
              <a:t>DOAJ most proffered and reliable OA collection</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86640" y="237179"/>
            <a:ext cx="2440789" cy="1521952"/>
          </a:xfrm>
          <a:prstGeom prst="rect">
            <a:avLst/>
          </a:prstGeom>
        </p:spPr>
      </p:pic>
    </p:spTree>
    <p:extLst>
      <p:ext uri="{BB962C8B-B14F-4D97-AF65-F5344CB8AC3E}">
        <p14:creationId xmlns:p14="http://schemas.microsoft.com/office/powerpoint/2010/main" val="11848188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6847" y="624110"/>
            <a:ext cx="9527766" cy="1280890"/>
          </a:xfrm>
        </p:spPr>
        <p:txBody>
          <a:bodyPr/>
          <a:lstStyle/>
          <a:p>
            <a:r>
              <a:rPr lang="en-US" dirty="0">
                <a:latin typeface="Arial Black" panose="020B0A04020102020204" pitchFamily="34" charset="0"/>
              </a:rPr>
              <a:t>References &amp; </a:t>
            </a:r>
            <a:r>
              <a:rPr lang="en-US" dirty="0" smtClean="0">
                <a:latin typeface="Arial Black" panose="020B0A04020102020204" pitchFamily="34" charset="0"/>
              </a:rPr>
              <a:t>Documents…1</a:t>
            </a:r>
            <a:endParaRPr lang="en-US" dirty="0"/>
          </a:p>
        </p:txBody>
      </p:sp>
      <p:sp>
        <p:nvSpPr>
          <p:cNvPr id="3" name="Content Placeholder 2"/>
          <p:cNvSpPr>
            <a:spLocks noGrp="1"/>
          </p:cNvSpPr>
          <p:nvPr>
            <p:ph idx="1"/>
          </p:nvPr>
        </p:nvSpPr>
        <p:spPr>
          <a:xfrm>
            <a:off x="757646" y="1905000"/>
            <a:ext cx="10746966" cy="4663225"/>
          </a:xfrm>
        </p:spPr>
        <p:txBody>
          <a:bodyPr>
            <a:normAutofit fontScale="92500" lnSpcReduction="20000"/>
          </a:bodyPr>
          <a:lstStyle/>
          <a:p>
            <a:r>
              <a:rPr lang="en-US" dirty="0">
                <a:latin typeface="Arial Black" panose="020B0A04020102020204" pitchFamily="34" charset="0"/>
              </a:rPr>
              <a:t>ERIL Survey Results </a:t>
            </a:r>
            <a:r>
              <a:rPr lang="en-US" u="sng" dirty="0" smtClean="0">
                <a:latin typeface="Arial Black" panose="020B0A04020102020204" pitchFamily="34" charset="0"/>
                <a:hlinkClick r:id="rId3"/>
              </a:rPr>
              <a:t>https</a:t>
            </a:r>
            <a:r>
              <a:rPr lang="en-US" u="sng" dirty="0">
                <a:latin typeface="Arial Black" panose="020B0A04020102020204" pitchFamily="34" charset="0"/>
                <a:hlinkClick r:id="rId3"/>
              </a:rPr>
              <a:t>://docs.google.com/spreadsheets/d/1ruOkLTFGCVWoVobJj8nnCr-gSqoj2Yu9yQd0IZWe158/edit?usp=sharing</a:t>
            </a:r>
            <a:endParaRPr lang="en-US" u="sng" dirty="0">
              <a:latin typeface="Arial Black" panose="020B0A04020102020204" pitchFamily="34" charset="0"/>
            </a:endParaRPr>
          </a:p>
          <a:p>
            <a:pPr lvl="0"/>
            <a:endParaRPr lang="en-US" u="sng" dirty="0" smtClean="0">
              <a:latin typeface="Arial Black" panose="020B0A04020102020204" pitchFamily="34" charset="0"/>
            </a:endParaRPr>
          </a:p>
          <a:p>
            <a:pPr lvl="0"/>
            <a:r>
              <a:rPr lang="en-US" u="sng" dirty="0" smtClean="0">
                <a:latin typeface="Arial Black" panose="020B0A04020102020204" pitchFamily="34" charset="0"/>
              </a:rPr>
              <a:t>OA </a:t>
            </a:r>
            <a:r>
              <a:rPr lang="en-US" u="sng" dirty="0">
                <a:latin typeface="Arial Black" panose="020B0A04020102020204" pitchFamily="34" charset="0"/>
              </a:rPr>
              <a:t>process at FGCU </a:t>
            </a:r>
            <a:r>
              <a:rPr lang="en-US" u="sng" dirty="0" smtClean="0">
                <a:latin typeface="Arial Black" panose="020B0A04020102020204" pitchFamily="34" charset="0"/>
              </a:rPr>
              <a:t>library  </a:t>
            </a:r>
            <a:r>
              <a:rPr lang="en-US" u="sng" dirty="0">
                <a:latin typeface="Arial Black" panose="020B0A04020102020204" pitchFamily="34" charset="0"/>
                <a:hlinkClick r:id="rId4"/>
              </a:rPr>
              <a:t>https://</a:t>
            </a:r>
            <a:r>
              <a:rPr lang="en-US" u="sng" dirty="0" smtClean="0">
                <a:latin typeface="Arial Black" panose="020B0A04020102020204" pitchFamily="34" charset="0"/>
                <a:hlinkClick r:id="rId4"/>
              </a:rPr>
              <a:t>drive.google.com/file/d/0B07rAFSoeIbISlBXN0Y5WFQwb1U/view?usp=sharing</a:t>
            </a:r>
            <a:r>
              <a:rPr lang="en-US" u="sng" dirty="0" smtClean="0">
                <a:latin typeface="Arial Black" panose="020B0A04020102020204" pitchFamily="34" charset="0"/>
              </a:rPr>
              <a:t/>
            </a:r>
            <a:br>
              <a:rPr lang="en-US" u="sng" dirty="0" smtClean="0">
                <a:latin typeface="Arial Black" panose="020B0A04020102020204" pitchFamily="34" charset="0"/>
              </a:rPr>
            </a:br>
            <a:endParaRPr lang="en-US" u="sng" dirty="0">
              <a:latin typeface="Arial Black" panose="020B0A04020102020204" pitchFamily="34" charset="0"/>
            </a:endParaRPr>
          </a:p>
          <a:p>
            <a:pPr lvl="0" fontAlgn="base"/>
            <a:r>
              <a:rPr lang="en-US" sz="2000" dirty="0">
                <a:latin typeface="Arial Black" panose="020B0A04020102020204" pitchFamily="34" charset="0"/>
                <a:cs typeface="Arial" panose="020B0604020202020204" pitchFamily="34" charset="0"/>
              </a:rPr>
              <a:t>List of Open Access Collections </a:t>
            </a:r>
            <a:r>
              <a:rPr lang="en-US" sz="2000" u="sng" dirty="0" smtClean="0">
                <a:solidFill>
                  <a:srgbClr val="FF0000"/>
                </a:solidFill>
                <a:latin typeface="Arial Black" panose="020B0A04020102020204" pitchFamily="34" charset="0"/>
                <a:hlinkClick r:id="rId5"/>
              </a:rPr>
              <a:t>https</a:t>
            </a:r>
            <a:r>
              <a:rPr lang="en-US" sz="2000" u="sng" dirty="0">
                <a:solidFill>
                  <a:srgbClr val="FF0000"/>
                </a:solidFill>
                <a:latin typeface="Arial Black" panose="020B0A04020102020204" pitchFamily="34" charset="0"/>
                <a:hlinkClick r:id="rId5"/>
              </a:rPr>
              <a:t>://</a:t>
            </a:r>
            <a:r>
              <a:rPr lang="en-US" sz="2000" u="sng" dirty="0" smtClean="0">
                <a:solidFill>
                  <a:srgbClr val="FF0000"/>
                </a:solidFill>
                <a:latin typeface="Arial Black" panose="020B0A04020102020204" pitchFamily="34" charset="0"/>
                <a:hlinkClick r:id="rId5"/>
              </a:rPr>
              <a:t>docs.google.com/spreadsheets/d/11ty8gJ1gm0-o92BQ6gnnZ0UpSwi5-G9L0l_pQYS3VDE/edit?usp=sharing</a:t>
            </a:r>
            <a:r>
              <a:rPr lang="en-US" sz="2000" u="sng" dirty="0" smtClean="0">
                <a:solidFill>
                  <a:srgbClr val="FF0000"/>
                </a:solidFill>
                <a:latin typeface="Arial Black" panose="020B0A04020102020204" pitchFamily="34" charset="0"/>
              </a:rPr>
              <a:t/>
            </a:r>
            <a:br>
              <a:rPr lang="en-US" sz="2000" u="sng" dirty="0" smtClean="0">
                <a:solidFill>
                  <a:srgbClr val="FF0000"/>
                </a:solidFill>
                <a:latin typeface="Arial Black" panose="020B0A04020102020204" pitchFamily="34" charset="0"/>
              </a:rPr>
            </a:br>
            <a:endParaRPr lang="en-US" sz="2000" u="sng" dirty="0" smtClean="0">
              <a:solidFill>
                <a:srgbClr val="FF0000"/>
              </a:solidFill>
              <a:latin typeface="Arial Black" panose="020B0A04020102020204" pitchFamily="34" charset="0"/>
            </a:endParaRPr>
          </a:p>
          <a:p>
            <a:pPr>
              <a:defRPr/>
            </a:pPr>
            <a:r>
              <a:rPr lang="en-US" sz="2000" u="sng" dirty="0" smtClean="0">
                <a:solidFill>
                  <a:schemeClr val="tx1"/>
                </a:solidFill>
                <a:latin typeface="Arial Black" panose="020B0A04020102020204" pitchFamily="34" charset="0"/>
              </a:rPr>
              <a:t>Copy of the </a:t>
            </a:r>
            <a:r>
              <a:rPr lang="en-US" sz="2000" u="sng" dirty="0">
                <a:solidFill>
                  <a:schemeClr val="tx1"/>
                </a:solidFill>
                <a:latin typeface="Arial Black" panose="020B0A04020102020204" pitchFamily="34" charset="0"/>
              </a:rPr>
              <a:t>Presentation </a:t>
            </a:r>
            <a:r>
              <a:rPr lang="en-US" sz="2000" u="sng" smtClean="0">
                <a:solidFill>
                  <a:schemeClr val="tx1"/>
                </a:solidFill>
                <a:latin typeface="Arial Black" panose="020B0A04020102020204" pitchFamily="34" charset="0"/>
              </a:rPr>
              <a:t/>
            </a:r>
            <a:br>
              <a:rPr lang="en-US" sz="2000" u="sng" smtClean="0">
                <a:solidFill>
                  <a:schemeClr val="tx1"/>
                </a:solidFill>
                <a:latin typeface="Arial Black" panose="020B0A04020102020204" pitchFamily="34" charset="0"/>
              </a:rPr>
            </a:br>
            <a:r>
              <a:rPr lang="en-US" sz="2000" u="sng">
                <a:solidFill>
                  <a:schemeClr val="tx1"/>
                </a:solidFill>
                <a:latin typeface="Arial Black" panose="020B0A04020102020204" pitchFamily="34" charset="0"/>
                <a:hlinkClick r:id="rId6"/>
              </a:rPr>
              <a:t>https://drive.google.com/file/d/0B07rAFSoeIbIdnBQN1BGTm92N0U/view?usp=sharing</a:t>
            </a:r>
            <a:endParaRPr lang="en-US" sz="2000" u="sng">
              <a:solidFill>
                <a:schemeClr val="tx1"/>
              </a:solidFill>
              <a:latin typeface="Arial Black" panose="020B0A04020102020204" pitchFamily="34" charset="0"/>
            </a:endParaRPr>
          </a:p>
          <a:p>
            <a:pPr lvl="0" fontAlgn="base"/>
            <a:r>
              <a:rPr lang="en-US" dirty="0"/>
              <a:t/>
            </a:r>
            <a:br>
              <a:rPr lang="en-US" dirty="0"/>
            </a:br>
            <a:r>
              <a:rPr lang="en-US" dirty="0"/>
              <a:t/>
            </a:r>
            <a:br>
              <a:rPr lang="en-US" dirty="0"/>
            </a:br>
            <a:endParaRPr lang="en-US" dirty="0"/>
          </a:p>
          <a:p>
            <a:endParaRPr lang="en-US" dirty="0"/>
          </a:p>
        </p:txBody>
      </p:sp>
      <p:pic>
        <p:nvPicPr>
          <p:cNvPr id="4" name="Picture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542206" y="228471"/>
            <a:ext cx="2440789" cy="1521952"/>
          </a:xfrm>
          <a:prstGeom prst="rect">
            <a:avLst/>
          </a:prstGeom>
        </p:spPr>
      </p:pic>
    </p:spTree>
    <p:extLst>
      <p:ext uri="{BB962C8B-B14F-4D97-AF65-F5344CB8AC3E}">
        <p14:creationId xmlns:p14="http://schemas.microsoft.com/office/powerpoint/2010/main" val="18020767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3634" y="624110"/>
            <a:ext cx="8351520" cy="960849"/>
          </a:xfrm>
        </p:spPr>
        <p:txBody>
          <a:bodyPr>
            <a:normAutofit/>
          </a:bodyPr>
          <a:lstStyle/>
          <a:p>
            <a:r>
              <a:rPr lang="en-US" dirty="0" smtClean="0">
                <a:latin typeface="Arial Black" panose="020B0A04020102020204" pitchFamily="34" charset="0"/>
              </a:rPr>
              <a:t>References &amp; Documents…2</a:t>
            </a:r>
            <a:endParaRPr lang="en-US" dirty="0">
              <a:latin typeface="Arial Black" panose="020B0A04020102020204" pitchFamily="34" charset="0"/>
            </a:endParaRPr>
          </a:p>
        </p:txBody>
      </p:sp>
      <p:sp>
        <p:nvSpPr>
          <p:cNvPr id="3" name="Content Placeholder 2"/>
          <p:cNvSpPr>
            <a:spLocks noGrp="1"/>
          </p:cNvSpPr>
          <p:nvPr>
            <p:ph idx="1"/>
          </p:nvPr>
        </p:nvSpPr>
        <p:spPr>
          <a:xfrm>
            <a:off x="731520" y="1957254"/>
            <a:ext cx="10773092" cy="4635136"/>
          </a:xfrm>
        </p:spPr>
        <p:txBody>
          <a:bodyPr>
            <a:normAutofit/>
          </a:bodyPr>
          <a:lstStyle/>
          <a:p>
            <a:pPr fontAlgn="base"/>
            <a:r>
              <a:rPr lang="en-US" dirty="0">
                <a:latin typeface="Arial Black" panose="020B0A04020102020204" pitchFamily="34" charset="0"/>
              </a:rPr>
              <a:t>Bhatt, A. H. (2010). Positioning Your Library in an Open-Access Environment. Journal of Electronic Resources Librarianship, 22, (3 &amp; 4) July </a:t>
            </a:r>
            <a:r>
              <a:rPr lang="en-US" dirty="0" smtClean="0">
                <a:latin typeface="Arial Black" panose="020B0A04020102020204" pitchFamily="34" charset="0"/>
              </a:rPr>
              <a:t>96-101</a:t>
            </a:r>
            <a:br>
              <a:rPr lang="en-US" dirty="0" smtClean="0">
                <a:latin typeface="Arial Black" panose="020B0A04020102020204" pitchFamily="34" charset="0"/>
              </a:rPr>
            </a:br>
            <a:endParaRPr lang="en-US" dirty="0" smtClean="0">
              <a:latin typeface="Arial Black" panose="020B0A04020102020204" pitchFamily="34" charset="0"/>
            </a:endParaRPr>
          </a:p>
          <a:p>
            <a:pPr fontAlgn="base"/>
            <a:r>
              <a:rPr lang="en-US" dirty="0" smtClean="0">
                <a:latin typeface="Arial Black" panose="020B0A04020102020204" pitchFamily="34" charset="0"/>
              </a:rPr>
              <a:t>Beall, </a:t>
            </a:r>
            <a:r>
              <a:rPr lang="en-US" dirty="0">
                <a:latin typeface="Arial Black" panose="020B0A04020102020204" pitchFamily="34" charset="0"/>
              </a:rPr>
              <a:t>Jeffrey. Potential list of predatory scholarly open access publishers. Retrieved from </a:t>
            </a:r>
            <a:r>
              <a:rPr lang="en-US" u="sng" dirty="0">
                <a:latin typeface="Arial Black" panose="020B0A04020102020204" pitchFamily="34" charset="0"/>
                <a:hlinkClick r:id="rId3"/>
              </a:rPr>
              <a:t>http://scholarlyoa.com/publishers/</a:t>
            </a:r>
            <a:r>
              <a:rPr lang="en-US" dirty="0">
                <a:latin typeface="Arial Black" panose="020B0A04020102020204" pitchFamily="34" charset="0"/>
              </a:rPr>
              <a:t> </a:t>
            </a:r>
            <a:r>
              <a:rPr lang="en-US" dirty="0" smtClean="0">
                <a:latin typeface="Arial Black" panose="020B0A04020102020204" pitchFamily="34" charset="0"/>
              </a:rPr>
              <a:t/>
            </a:r>
            <a:br>
              <a:rPr lang="en-US" dirty="0" smtClean="0">
                <a:latin typeface="Arial Black" panose="020B0A04020102020204" pitchFamily="34" charset="0"/>
              </a:rPr>
            </a:br>
            <a:endParaRPr lang="en-US" dirty="0" smtClean="0">
              <a:latin typeface="Arial Black" panose="020B0A04020102020204" pitchFamily="34" charset="0"/>
            </a:endParaRPr>
          </a:p>
          <a:p>
            <a:pPr lvl="0" fontAlgn="base"/>
            <a:r>
              <a:rPr lang="en-US" dirty="0" smtClean="0">
                <a:latin typeface="Arial Black" panose="020B0A04020102020204" pitchFamily="34" charset="0"/>
              </a:rPr>
              <a:t>List of </a:t>
            </a:r>
            <a:r>
              <a:rPr lang="en-US" dirty="0">
                <a:latin typeface="Arial Black" panose="020B0A04020102020204" pitchFamily="34" charset="0"/>
              </a:rPr>
              <a:t>Fake </a:t>
            </a:r>
            <a:r>
              <a:rPr lang="en-US" dirty="0" smtClean="0">
                <a:latin typeface="Arial Black" panose="020B0A04020102020204" pitchFamily="34" charset="0"/>
              </a:rPr>
              <a:t>Publishers </a:t>
            </a:r>
            <a:r>
              <a:rPr lang="en-US" dirty="0">
                <a:latin typeface="Arial Black" panose="020B0A04020102020204" pitchFamily="34" charset="0"/>
                <a:hlinkClick r:id="rId4"/>
              </a:rPr>
              <a:t>https://</a:t>
            </a:r>
            <a:r>
              <a:rPr lang="en-US" dirty="0" smtClean="0">
                <a:latin typeface="Arial Black" panose="020B0A04020102020204" pitchFamily="34" charset="0"/>
                <a:hlinkClick r:id="rId4"/>
              </a:rPr>
              <a:t>sites.google.com/site/fakeresearchjournalpublishers/home</a:t>
            </a:r>
            <a:r>
              <a:rPr lang="en-US" dirty="0" smtClean="0">
                <a:latin typeface="Arial Black" panose="020B0A04020102020204" pitchFamily="34" charset="0"/>
              </a:rPr>
              <a:t/>
            </a:r>
            <a:br>
              <a:rPr lang="en-US" dirty="0" smtClean="0">
                <a:latin typeface="Arial Black" panose="020B0A04020102020204" pitchFamily="34" charset="0"/>
              </a:rPr>
            </a:br>
            <a:endParaRPr lang="en-US" dirty="0" smtClean="0">
              <a:latin typeface="Arial Black" panose="020B0A04020102020204" pitchFamily="34" charset="0"/>
            </a:endParaRPr>
          </a:p>
          <a:p>
            <a:pPr lvl="0" fontAlgn="base"/>
            <a:r>
              <a:rPr lang="en-US" dirty="0" smtClean="0">
                <a:latin typeface="Arial Black" panose="020B0A04020102020204" pitchFamily="34" charset="0"/>
              </a:rPr>
              <a:t>Morrison</a:t>
            </a:r>
            <a:r>
              <a:rPr lang="en-US" dirty="0">
                <a:latin typeface="Arial Black" panose="020B0A04020102020204" pitchFamily="34" charset="0"/>
              </a:rPr>
              <a:t>, H.  Dramatic Growth of Open Access December, 2015. </a:t>
            </a:r>
            <a:r>
              <a:rPr lang="en-US" u="sng" dirty="0" smtClean="0">
                <a:latin typeface="Arial Black" panose="020B0A04020102020204" pitchFamily="34" charset="0"/>
                <a:hlinkClick r:id="rId5"/>
              </a:rPr>
              <a:t>http</a:t>
            </a:r>
            <a:r>
              <a:rPr lang="en-US" u="sng" dirty="0">
                <a:latin typeface="Arial Black" panose="020B0A04020102020204" pitchFamily="34" charset="0"/>
                <a:hlinkClick r:id="rId5"/>
              </a:rPr>
              <a:t>://poeticeconomics.blogspot.ca/2015/12/dramatic-growth-of-open-access-december.html</a:t>
            </a:r>
            <a:endParaRPr lang="en-US" dirty="0">
              <a:latin typeface="Arial Black" panose="020B0A04020102020204" pitchFamily="34" charset="0"/>
            </a:endParaRPr>
          </a:p>
          <a:p>
            <a:pPr lvl="0"/>
            <a:endParaRPr lang="en-US" dirty="0">
              <a:latin typeface="Arial Black" panose="020B0A04020102020204" pitchFamily="34" charset="0"/>
            </a:endParaRPr>
          </a:p>
          <a:p>
            <a:endParaRPr lang="en-US" dirty="0"/>
          </a:p>
        </p:txBody>
      </p:sp>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971737" y="63007"/>
            <a:ext cx="2440789" cy="1521952"/>
          </a:xfrm>
          <a:prstGeom prst="rect">
            <a:avLst/>
          </a:prstGeom>
        </p:spPr>
      </p:pic>
    </p:spTree>
    <p:extLst>
      <p:ext uri="{BB962C8B-B14F-4D97-AF65-F5344CB8AC3E}">
        <p14:creationId xmlns:p14="http://schemas.microsoft.com/office/powerpoint/2010/main" val="18130476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497874" y="2133600"/>
            <a:ext cx="10006738" cy="3777622"/>
          </a:xfrm>
        </p:spPr>
        <p:txBody>
          <a:bodyPr>
            <a:normAutofit/>
          </a:bodyPr>
          <a:lstStyle/>
          <a:p>
            <a:pPr marL="0" indent="0" algn="ctr">
              <a:buNone/>
            </a:pPr>
            <a:r>
              <a:rPr lang="en-US" sz="6000" b="1" dirty="0" smtClean="0"/>
              <a:t>Thank You</a:t>
            </a:r>
            <a:endParaRPr lang="en-US" sz="6000" b="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09837" y="321276"/>
            <a:ext cx="2440789" cy="1521952"/>
          </a:xfrm>
          <a:prstGeom prst="rect">
            <a:avLst/>
          </a:prstGeom>
        </p:spPr>
      </p:pic>
    </p:spTree>
    <p:extLst>
      <p:ext uri="{BB962C8B-B14F-4D97-AF65-F5344CB8AC3E}">
        <p14:creationId xmlns:p14="http://schemas.microsoft.com/office/powerpoint/2010/main" val="15733261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5488" y="624110"/>
            <a:ext cx="7212698" cy="1280890"/>
          </a:xfrm>
        </p:spPr>
        <p:txBody>
          <a:bodyPr/>
          <a:lstStyle/>
          <a:p>
            <a:pPr algn="ctr"/>
            <a:r>
              <a:rPr lang="en-US" b="1" dirty="0" smtClean="0">
                <a:latin typeface="Arial Black" panose="020B0A04020102020204" pitchFamily="34" charset="0"/>
                <a:cs typeface="Arial" panose="020B0604020202020204" pitchFamily="34" charset="0"/>
              </a:rPr>
              <a:t>Objectives</a:t>
            </a:r>
            <a:endParaRPr lang="en-US" b="1" dirty="0">
              <a:latin typeface="Arial Black" panose="020B0A04020102020204" pitchFamily="34" charset="0"/>
              <a:cs typeface="Arial" panose="020B0604020202020204" pitchFamily="34" charset="0"/>
            </a:endParaRPr>
          </a:p>
        </p:txBody>
      </p:sp>
      <p:sp>
        <p:nvSpPr>
          <p:cNvPr id="3" name="Content Placeholder 2"/>
          <p:cNvSpPr>
            <a:spLocks noGrp="1"/>
          </p:cNvSpPr>
          <p:nvPr>
            <p:ph idx="1"/>
          </p:nvPr>
        </p:nvSpPr>
        <p:spPr>
          <a:xfrm>
            <a:off x="1705231" y="1905000"/>
            <a:ext cx="8950882" cy="4632960"/>
          </a:xfrm>
        </p:spPr>
        <p:txBody>
          <a:bodyPr>
            <a:noAutofit/>
          </a:bodyPr>
          <a:lstStyle/>
          <a:p>
            <a:r>
              <a:rPr lang="en-US" sz="2800" dirty="0" smtClean="0">
                <a:latin typeface="Arial Black" panose="020B0A04020102020204" pitchFamily="34" charset="0"/>
                <a:cs typeface="Arial" panose="020B0604020202020204" pitchFamily="34" charset="0"/>
              </a:rPr>
              <a:t>OA Growth Statistics</a:t>
            </a:r>
          </a:p>
          <a:p>
            <a:r>
              <a:rPr lang="en-US" sz="2800" dirty="0" smtClean="0">
                <a:latin typeface="Arial Black" panose="020B0A04020102020204" pitchFamily="34" charset="0"/>
                <a:cs typeface="Arial" panose="020B0604020202020204" pitchFamily="34" charset="0"/>
              </a:rPr>
              <a:t>SWOT Analysis</a:t>
            </a:r>
          </a:p>
          <a:p>
            <a:r>
              <a:rPr lang="en-US" sz="2800" dirty="0" smtClean="0">
                <a:latin typeface="Arial Black" panose="020B0A04020102020204" pitchFamily="34" charset="0"/>
                <a:cs typeface="Arial" panose="020B0604020202020204" pitchFamily="34" charset="0"/>
              </a:rPr>
              <a:t>My OA Activities at FGCU Library</a:t>
            </a:r>
          </a:p>
          <a:p>
            <a:r>
              <a:rPr lang="en-US" sz="2800" dirty="0" smtClean="0">
                <a:latin typeface="Arial Black" panose="020B0A04020102020204" pitchFamily="34" charset="0"/>
                <a:cs typeface="Arial" panose="020B0604020202020204" pitchFamily="34" charset="0"/>
              </a:rPr>
              <a:t>Survey Methodology</a:t>
            </a:r>
          </a:p>
          <a:p>
            <a:r>
              <a:rPr lang="en-US" sz="2800" dirty="0" smtClean="0">
                <a:latin typeface="Arial Black" panose="020B0A04020102020204" pitchFamily="34" charset="0"/>
                <a:cs typeface="Arial" panose="020B0604020202020204" pitchFamily="34" charset="0"/>
              </a:rPr>
              <a:t>Survey Results</a:t>
            </a:r>
            <a:endParaRPr lang="en-US" sz="2800" dirty="0">
              <a:latin typeface="Arial Black" panose="020B0A04020102020204" pitchFamily="34" charset="0"/>
              <a:cs typeface="Arial" panose="020B0604020202020204" pitchFamily="34" charset="0"/>
            </a:endParaRPr>
          </a:p>
          <a:p>
            <a:r>
              <a:rPr lang="en-US" sz="2800" dirty="0" smtClean="0">
                <a:latin typeface="Arial Black" panose="020B0A04020102020204" pitchFamily="34" charset="0"/>
                <a:cs typeface="Arial" panose="020B0604020202020204" pitchFamily="34" charset="0"/>
              </a:rPr>
              <a:t>OA Process Tips</a:t>
            </a:r>
          </a:p>
          <a:p>
            <a:r>
              <a:rPr lang="en-US" sz="2800" dirty="0" smtClean="0">
                <a:latin typeface="Arial Black" panose="020B0A04020102020204" pitchFamily="34" charset="0"/>
                <a:cs typeface="Arial" panose="020B0604020202020204" pitchFamily="34" charset="0"/>
              </a:rPr>
              <a:t>Reference &amp; Documents</a:t>
            </a:r>
          </a:p>
          <a:p>
            <a:pPr marL="0" indent="0">
              <a:buNone/>
            </a:pPr>
            <a:endParaRPr lang="en-US" sz="3200" b="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60595" y="282135"/>
            <a:ext cx="2440789" cy="1521952"/>
          </a:xfrm>
          <a:prstGeom prst="rect">
            <a:avLst/>
          </a:prstGeom>
        </p:spPr>
      </p:pic>
    </p:spTree>
    <p:extLst>
      <p:ext uri="{BB962C8B-B14F-4D97-AF65-F5344CB8AC3E}">
        <p14:creationId xmlns:p14="http://schemas.microsoft.com/office/powerpoint/2010/main" val="8570656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235" y="624110"/>
            <a:ext cx="9535885" cy="804096"/>
          </a:xfrm>
        </p:spPr>
        <p:txBody>
          <a:bodyPr/>
          <a:lstStyle/>
          <a:p>
            <a:pPr algn="ctr"/>
            <a:r>
              <a:rPr lang="en-US" dirty="0" smtClean="0">
                <a:latin typeface="Arial Black" panose="020B0A04020102020204" pitchFamily="34" charset="0"/>
              </a:rPr>
              <a:t>OA Growth Statistics in General</a:t>
            </a:r>
            <a:endParaRPr lang="en-US" dirty="0">
              <a:latin typeface="Arial Black" panose="020B0A04020102020204"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86640" y="237179"/>
            <a:ext cx="2440789" cy="1521952"/>
          </a:xfrm>
          <a:prstGeom prst="rect">
            <a:avLst/>
          </a:prstGeom>
        </p:spPr>
      </p:pic>
      <p:graphicFrame>
        <p:nvGraphicFramePr>
          <p:cNvPr id="7" name="Content Placeholder 6"/>
          <p:cNvGraphicFramePr>
            <a:graphicFrameLocks noGrp="1"/>
          </p:cNvGraphicFramePr>
          <p:nvPr>
            <p:ph idx="1"/>
            <p:extLst>
              <p:ext uri="{D42A27DB-BD31-4B8C-83A1-F6EECF244321}">
                <p14:modId xmlns:p14="http://schemas.microsoft.com/office/powerpoint/2010/main" val="3971658951"/>
              </p:ext>
            </p:extLst>
          </p:nvPr>
        </p:nvGraphicFramePr>
        <p:xfrm>
          <a:off x="687388" y="2403566"/>
          <a:ext cx="10856912" cy="403206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315058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624110"/>
            <a:ext cx="10209213" cy="1727204"/>
          </a:xfrm>
        </p:spPr>
        <p:txBody>
          <a:bodyPr>
            <a:normAutofit fontScale="90000"/>
          </a:bodyPr>
          <a:lstStyle/>
          <a:p>
            <a:pPr lvl="0" algn="ctr"/>
            <a:r>
              <a:rPr lang="en-US" dirty="0" smtClean="0">
                <a:latin typeface="Arial Black" panose="020B0A04020102020204" pitchFamily="34" charset="0"/>
              </a:rPr>
              <a:t>Internet Archives in Public Domain</a:t>
            </a:r>
            <a:br>
              <a:rPr lang="en-US" dirty="0" smtClean="0">
                <a:latin typeface="Arial Black" panose="020B0A04020102020204" pitchFamily="34" charset="0"/>
              </a:rPr>
            </a:br>
            <a:r>
              <a:rPr lang="en-US" u="sng" dirty="0">
                <a:latin typeface="Arial Black" panose="020B0A04020102020204" pitchFamily="34" charset="0"/>
                <a:cs typeface="Arial" panose="020B0604020202020204" pitchFamily="34" charset="0"/>
                <a:hlinkClick r:id="rId3"/>
              </a:rPr>
              <a:t>https://archive.org/index.php</a:t>
            </a:r>
            <a:r>
              <a:rPr lang="en-US" u="sng" dirty="0">
                <a:latin typeface="Arial Black" panose="020B0A04020102020204" pitchFamily="34" charset="0"/>
                <a:cs typeface="Arial" panose="020B0604020202020204" pitchFamily="34" charset="0"/>
              </a:rPr>
              <a:t> </a:t>
            </a:r>
            <a:r>
              <a:rPr lang="en-US" u="sng" dirty="0" smtClean="0">
                <a:latin typeface="Arial Black" panose="020B0A04020102020204" pitchFamily="34" charset="0"/>
                <a:cs typeface="Arial" panose="020B0604020202020204" pitchFamily="34" charset="0"/>
              </a:rPr>
              <a:t/>
            </a:r>
            <a:br>
              <a:rPr lang="en-US" u="sng" dirty="0" smtClean="0">
                <a:latin typeface="Arial Black" panose="020B0A04020102020204" pitchFamily="34" charset="0"/>
                <a:cs typeface="Arial" panose="020B0604020202020204" pitchFamily="34" charset="0"/>
              </a:rPr>
            </a:br>
            <a:r>
              <a:rPr lang="en-US" u="sng" dirty="0" smtClean="0">
                <a:latin typeface="Arial Black" panose="020B0A04020102020204" pitchFamily="34" charset="0"/>
                <a:cs typeface="Arial" panose="020B0604020202020204" pitchFamily="34" charset="0"/>
              </a:rPr>
              <a:t>Non-Profit Library</a:t>
            </a:r>
            <a:r>
              <a:rPr lang="en-US" u="sng" dirty="0">
                <a:latin typeface="Arial Black" panose="020B0A04020102020204" pitchFamily="34" charset="0"/>
                <a:cs typeface="Arial" panose="020B0604020202020204" pitchFamily="34" charset="0"/>
              </a:rPr>
              <a:t/>
            </a:r>
            <a:br>
              <a:rPr lang="en-US" u="sng" dirty="0">
                <a:latin typeface="Arial Black" panose="020B0A04020102020204" pitchFamily="34" charset="0"/>
                <a:cs typeface="Arial" panose="020B0604020202020204" pitchFamily="34" charset="0"/>
              </a:rPr>
            </a:br>
            <a:r>
              <a:rPr lang="en-US" dirty="0" smtClean="0">
                <a:latin typeface="Arial Black" panose="020B0A04020102020204" pitchFamily="34" charset="0"/>
              </a:rPr>
              <a:t/>
            </a:r>
            <a:br>
              <a:rPr lang="en-US" dirty="0" smtClean="0">
                <a:latin typeface="Arial Black" panose="020B0A04020102020204" pitchFamily="34" charset="0"/>
              </a:rPr>
            </a:br>
            <a:endParaRPr lang="en-US" dirty="0">
              <a:latin typeface="Arial Black" panose="020B0A040201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60108338"/>
              </p:ext>
            </p:extLst>
          </p:nvPr>
        </p:nvGraphicFramePr>
        <p:xfrm>
          <a:off x="1000126" y="2417990"/>
          <a:ext cx="10734674" cy="4306660"/>
        </p:xfrm>
        <a:graphic>
          <a:graphicData uri="http://schemas.openxmlformats.org/drawingml/2006/chart">
            <c:chart xmlns:c="http://schemas.openxmlformats.org/drawingml/2006/chart" xmlns:r="http://schemas.openxmlformats.org/officeDocument/2006/relationships" r:id="rId4"/>
          </a:graphicData>
        </a:graphic>
      </p:graphicFrame>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36568" y="690785"/>
            <a:ext cx="2440789" cy="1521952"/>
          </a:xfrm>
          <a:prstGeom prst="rect">
            <a:avLst/>
          </a:prstGeom>
        </p:spPr>
      </p:pic>
    </p:spTree>
    <p:extLst>
      <p:ext uri="{BB962C8B-B14F-4D97-AF65-F5344CB8AC3E}">
        <p14:creationId xmlns:p14="http://schemas.microsoft.com/office/powerpoint/2010/main" val="31342563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6238" y="314325"/>
            <a:ext cx="8911687" cy="2705100"/>
          </a:xfrm>
        </p:spPr>
        <p:txBody>
          <a:bodyPr>
            <a:normAutofit fontScale="90000"/>
          </a:bodyPr>
          <a:lstStyle/>
          <a:p>
            <a:pPr algn="ctr"/>
            <a:r>
              <a:rPr lang="en-US" b="1" dirty="0" smtClean="0">
                <a:latin typeface="Arial Black" panose="020B0A04020102020204" pitchFamily="34" charset="0"/>
              </a:rPr>
              <a:t>Research Papers in Economics (RePEC)</a:t>
            </a:r>
            <a:br>
              <a:rPr lang="en-US" b="1" dirty="0" smtClean="0">
                <a:latin typeface="Arial Black" panose="020B0A04020102020204" pitchFamily="34" charset="0"/>
              </a:rPr>
            </a:br>
            <a:r>
              <a:rPr lang="en-US" dirty="0">
                <a:latin typeface="Arial Black" panose="020B0A04020102020204" pitchFamily="34" charset="0"/>
                <a:cs typeface="Arial" panose="020B0604020202020204" pitchFamily="34" charset="0"/>
                <a:hlinkClick r:id="rId3"/>
              </a:rPr>
              <a:t>http://repec.org</a:t>
            </a:r>
            <a:r>
              <a:rPr lang="en-US" dirty="0" smtClean="0">
                <a:latin typeface="Arial Black" panose="020B0A04020102020204" pitchFamily="34" charset="0"/>
                <a:cs typeface="Arial" panose="020B0604020202020204" pitchFamily="34" charset="0"/>
                <a:hlinkClick r:id="rId3"/>
              </a:rPr>
              <a:t>/</a:t>
            </a:r>
            <a:r>
              <a:rPr lang="en-US" dirty="0" smtClean="0">
                <a:latin typeface="Arial Black" panose="020B0A04020102020204" pitchFamily="34" charset="0"/>
                <a:cs typeface="Arial" panose="020B0604020202020204" pitchFamily="34" charset="0"/>
              </a:rPr>
              <a:t/>
            </a:r>
            <a:br>
              <a:rPr lang="en-US" dirty="0" smtClean="0">
                <a:latin typeface="Arial Black" panose="020B0A04020102020204" pitchFamily="34" charset="0"/>
                <a:cs typeface="Arial" panose="020B0604020202020204" pitchFamily="34" charset="0"/>
              </a:rPr>
            </a:br>
            <a:r>
              <a:rPr lang="en-US" dirty="0">
                <a:latin typeface="Arial Black" panose="020B0A04020102020204" pitchFamily="34" charset="0"/>
              </a:rPr>
              <a:t>Access to </a:t>
            </a:r>
            <a:r>
              <a:rPr lang="en-US" dirty="0" smtClean="0">
                <a:latin typeface="Arial Black" panose="020B0A04020102020204" pitchFamily="34" charset="0"/>
              </a:rPr>
              <a:t>full text research in economics and related subjects</a:t>
            </a:r>
            <a:r>
              <a:rPr lang="en-US" dirty="0">
                <a:latin typeface="Arial Black" panose="020B0A04020102020204" pitchFamily="34" charset="0"/>
                <a:cs typeface="Arial" panose="020B0604020202020204" pitchFamily="34" charset="0"/>
              </a:rPr>
              <a:t/>
            </a:r>
            <a:br>
              <a:rPr lang="en-US" dirty="0">
                <a:latin typeface="Arial Black" panose="020B0A04020102020204" pitchFamily="34" charset="0"/>
                <a:cs typeface="Arial" panose="020B0604020202020204" pitchFamily="34" charset="0"/>
              </a:rPr>
            </a:br>
            <a:endParaRPr lang="en-US" b="1" dirty="0">
              <a:latin typeface="Arial Black" panose="020B0A04020102020204" pitchFamily="34" charset="0"/>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51211" y="761054"/>
            <a:ext cx="2440789" cy="1521952"/>
          </a:xfrm>
          <a:prstGeom prst="rect">
            <a:avLst/>
          </a:prstGeom>
        </p:spPr>
      </p:pic>
      <p:graphicFrame>
        <p:nvGraphicFramePr>
          <p:cNvPr id="5" name="Content Placeholder 4"/>
          <p:cNvGraphicFramePr>
            <a:graphicFrameLocks noGrp="1"/>
          </p:cNvGraphicFramePr>
          <p:nvPr>
            <p:ph idx="1"/>
            <p:extLst>
              <p:ext uri="{D42A27DB-BD31-4B8C-83A1-F6EECF244321}">
                <p14:modId xmlns:p14="http://schemas.microsoft.com/office/powerpoint/2010/main" val="4018784399"/>
              </p:ext>
            </p:extLst>
          </p:nvPr>
        </p:nvGraphicFramePr>
        <p:xfrm>
          <a:off x="962025" y="3019425"/>
          <a:ext cx="10525125" cy="359092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2641231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24109"/>
            <a:ext cx="10639425" cy="1866541"/>
          </a:xfrm>
        </p:spPr>
        <p:txBody>
          <a:bodyPr>
            <a:normAutofit fontScale="90000"/>
          </a:bodyPr>
          <a:lstStyle/>
          <a:p>
            <a:pPr lvl="0" algn="ctr"/>
            <a:r>
              <a:rPr lang="en-US" dirty="0" smtClean="0">
                <a:latin typeface="Arial Black" panose="020B0A04020102020204" pitchFamily="34" charset="0"/>
              </a:rPr>
              <a:t>Social Science Research Network</a:t>
            </a:r>
            <a:br>
              <a:rPr lang="en-US" dirty="0" smtClean="0">
                <a:latin typeface="Arial Black" panose="020B0A04020102020204" pitchFamily="34" charset="0"/>
              </a:rPr>
            </a:br>
            <a:r>
              <a:rPr lang="en-US" dirty="0">
                <a:latin typeface="Arial Black" panose="020B0A04020102020204" pitchFamily="34" charset="0"/>
                <a:cs typeface="Arial" panose="020B0604020202020204" pitchFamily="34" charset="0"/>
                <a:hlinkClick r:id="rId3"/>
              </a:rPr>
              <a:t>http://papers.ssrn.com/sol3/DisplayAbstractSearch.cfm</a:t>
            </a:r>
            <a:r>
              <a:rPr lang="en-US" dirty="0">
                <a:latin typeface="Arial Black" panose="020B0A04020102020204" pitchFamily="34" charset="0"/>
                <a:cs typeface="Arial" panose="020B0604020202020204" pitchFamily="34" charset="0"/>
              </a:rPr>
              <a:t/>
            </a:r>
            <a:br>
              <a:rPr lang="en-US" dirty="0">
                <a:latin typeface="Arial Black" panose="020B0A04020102020204" pitchFamily="34" charset="0"/>
                <a:cs typeface="Arial" panose="020B0604020202020204" pitchFamily="34" charset="0"/>
              </a:rPr>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71170238"/>
              </p:ext>
            </p:extLst>
          </p:nvPr>
        </p:nvGraphicFramePr>
        <p:xfrm>
          <a:off x="1262063" y="2352674"/>
          <a:ext cx="10242550" cy="4200525"/>
        </p:xfrm>
        <a:graphic>
          <a:graphicData uri="http://schemas.openxmlformats.org/drawingml/2006/chart">
            <c:chart xmlns:c="http://schemas.openxmlformats.org/drawingml/2006/chart" xmlns:r="http://schemas.openxmlformats.org/officeDocument/2006/relationships" r:id="rId4"/>
          </a:graphicData>
        </a:graphic>
      </p:graphicFrame>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9795" y="5113979"/>
            <a:ext cx="2440789" cy="1521952"/>
          </a:xfrm>
          <a:prstGeom prst="rect">
            <a:avLst/>
          </a:prstGeom>
        </p:spPr>
      </p:pic>
    </p:spTree>
    <p:extLst>
      <p:ext uri="{BB962C8B-B14F-4D97-AF65-F5344CB8AC3E}">
        <p14:creationId xmlns:p14="http://schemas.microsoft.com/office/powerpoint/2010/main" val="39062109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876" y="133351"/>
            <a:ext cx="10599738" cy="2400300"/>
          </a:xfrm>
        </p:spPr>
        <p:txBody>
          <a:bodyPr>
            <a:noAutofit/>
          </a:bodyPr>
          <a:lstStyle/>
          <a:p>
            <a:pPr lvl="0" algn="ctr"/>
            <a:r>
              <a:rPr lang="en-US" dirty="0" smtClean="0">
                <a:latin typeface="Arial Black" panose="020B0A04020102020204" pitchFamily="34" charset="0"/>
              </a:rPr>
              <a:t>arxiv  </a:t>
            </a:r>
            <a:br>
              <a:rPr lang="en-US" dirty="0" smtClean="0">
                <a:latin typeface="Arial Black" panose="020B0A04020102020204" pitchFamily="34" charset="0"/>
              </a:rPr>
            </a:br>
            <a:r>
              <a:rPr lang="en-US" dirty="0">
                <a:latin typeface="Arial Black" panose="020B0A04020102020204" pitchFamily="34" charset="0"/>
                <a:cs typeface="Arial" panose="020B0604020202020204" pitchFamily="34" charset="0"/>
                <a:hlinkClick r:id="rId3"/>
              </a:rPr>
              <a:t>http://arxiv.org</a:t>
            </a:r>
            <a:r>
              <a:rPr lang="en-US" dirty="0" smtClean="0">
                <a:latin typeface="Arial Black" panose="020B0A04020102020204" pitchFamily="34" charset="0"/>
                <a:cs typeface="Arial" panose="020B0604020202020204" pitchFamily="34" charset="0"/>
                <a:hlinkClick r:id="rId3"/>
              </a:rPr>
              <a:t>/</a:t>
            </a:r>
            <a:r>
              <a:rPr lang="en-US" dirty="0" smtClean="0">
                <a:latin typeface="Arial Black" panose="020B0A04020102020204" pitchFamily="34" charset="0"/>
                <a:cs typeface="Arial" panose="020B0604020202020204" pitchFamily="34" charset="0"/>
              </a:rPr>
              <a:t/>
            </a:r>
            <a:br>
              <a:rPr lang="en-US" dirty="0" smtClean="0">
                <a:latin typeface="Arial Black" panose="020B0A04020102020204" pitchFamily="34" charset="0"/>
                <a:cs typeface="Arial" panose="020B0604020202020204" pitchFamily="34" charset="0"/>
              </a:rPr>
            </a:br>
            <a:r>
              <a:rPr lang="en-US" dirty="0" smtClean="0">
                <a:latin typeface="Arial Black" panose="020B0A04020102020204" pitchFamily="34" charset="0"/>
                <a:cs typeface="Arial" panose="020B0604020202020204" pitchFamily="34" charset="0"/>
              </a:rPr>
              <a:t>Open access to e-prints in STEM, </a:t>
            </a:r>
            <a:br>
              <a:rPr lang="en-US" dirty="0" smtClean="0">
                <a:latin typeface="Arial Black" panose="020B0A04020102020204" pitchFamily="34" charset="0"/>
                <a:cs typeface="Arial" panose="020B0604020202020204" pitchFamily="34" charset="0"/>
              </a:rPr>
            </a:br>
            <a:r>
              <a:rPr lang="en-US" dirty="0" smtClean="0">
                <a:latin typeface="Arial Black" panose="020B0A04020102020204" pitchFamily="34" charset="0"/>
                <a:cs typeface="Arial" panose="020B0604020202020204" pitchFamily="34" charset="0"/>
              </a:rPr>
              <a:t>Finance &amp; Statistics</a:t>
            </a:r>
            <a:r>
              <a:rPr lang="en-US" dirty="0">
                <a:latin typeface="Arial Black" panose="020B0A04020102020204" pitchFamily="34" charset="0"/>
                <a:cs typeface="Arial" panose="020B0604020202020204" pitchFamily="34" charset="0"/>
              </a:rPr>
              <a:t/>
            </a:r>
            <a:br>
              <a:rPr lang="en-US" dirty="0">
                <a:latin typeface="Arial Black" panose="020B0A04020102020204" pitchFamily="34" charset="0"/>
                <a:cs typeface="Arial" panose="020B0604020202020204" pitchFamily="34" charset="0"/>
              </a:rPr>
            </a:br>
            <a:endParaRPr lang="en-US" dirty="0">
              <a:latin typeface="Arial Black" panose="020B0A040201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82189682"/>
              </p:ext>
            </p:extLst>
          </p:nvPr>
        </p:nvGraphicFramePr>
        <p:xfrm>
          <a:off x="723900" y="2819400"/>
          <a:ext cx="10277475" cy="3838574"/>
        </p:xfrm>
        <a:graphic>
          <a:graphicData uri="http://schemas.openxmlformats.org/drawingml/2006/chart">
            <c:chart xmlns:c="http://schemas.openxmlformats.org/drawingml/2006/chart" xmlns:r="http://schemas.openxmlformats.org/officeDocument/2006/relationships" r:id="rId4"/>
          </a:graphicData>
        </a:graphic>
      </p:graphicFrame>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891365" y="237179"/>
            <a:ext cx="2440789" cy="1521952"/>
          </a:xfrm>
          <a:prstGeom prst="rect">
            <a:avLst/>
          </a:prstGeom>
        </p:spPr>
      </p:pic>
    </p:spTree>
    <p:extLst>
      <p:ext uri="{BB962C8B-B14F-4D97-AF65-F5344CB8AC3E}">
        <p14:creationId xmlns:p14="http://schemas.microsoft.com/office/powerpoint/2010/main" val="31797450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5623" y="624110"/>
            <a:ext cx="10058989" cy="1280890"/>
          </a:xfrm>
        </p:spPr>
        <p:txBody>
          <a:bodyPr/>
          <a:lstStyle/>
          <a:p>
            <a:pPr algn="ctr"/>
            <a:r>
              <a:rPr lang="en-US" dirty="0" smtClean="0">
                <a:latin typeface="Arial Black" panose="020B0A04020102020204" pitchFamily="34" charset="0"/>
              </a:rPr>
              <a:t>SWOT Analysis</a:t>
            </a:r>
            <a:endParaRPr lang="en-US" dirty="0">
              <a:latin typeface="Arial Black" panose="020B0A04020102020204" pitchFamily="34" charset="0"/>
            </a:endParaRPr>
          </a:p>
        </p:txBody>
      </p:sp>
      <p:sp>
        <p:nvSpPr>
          <p:cNvPr id="3" name="Content Placeholder 2"/>
          <p:cNvSpPr>
            <a:spLocks noGrp="1"/>
          </p:cNvSpPr>
          <p:nvPr>
            <p:ph idx="1"/>
          </p:nvPr>
        </p:nvSpPr>
        <p:spPr>
          <a:xfrm>
            <a:off x="687977" y="1741715"/>
            <a:ext cx="11077303" cy="4728754"/>
          </a:xfrm>
        </p:spPr>
        <p:txBody>
          <a:bodyPr>
            <a:noAutofit/>
          </a:bodyPr>
          <a:lstStyle/>
          <a:p>
            <a:r>
              <a:rPr lang="en-US" sz="2800" dirty="0" smtClean="0">
                <a:solidFill>
                  <a:srgbClr val="FF0000"/>
                </a:solidFill>
                <a:latin typeface="Arial Black" panose="020B0A04020102020204" pitchFamily="34" charset="0"/>
              </a:rPr>
              <a:t>Strengths: </a:t>
            </a:r>
            <a:r>
              <a:rPr lang="en-US" sz="2800" dirty="0" smtClean="0">
                <a:latin typeface="Arial Black" panose="020B0A04020102020204" pitchFamily="34" charset="0"/>
              </a:rPr>
              <a:t>Familiarity with OA collections, access to SSOL knowledgebase, issues and concerns</a:t>
            </a:r>
          </a:p>
          <a:p>
            <a:r>
              <a:rPr lang="en-US" sz="2800" dirty="0" smtClean="0">
                <a:solidFill>
                  <a:srgbClr val="FF0000"/>
                </a:solidFill>
                <a:latin typeface="Arial Black" panose="020B0A04020102020204" pitchFamily="34" charset="0"/>
              </a:rPr>
              <a:t>Weakness: </a:t>
            </a:r>
            <a:r>
              <a:rPr lang="en-US" sz="2800" dirty="0" smtClean="0">
                <a:latin typeface="Arial Black" panose="020B0A04020102020204" pitchFamily="34" charset="0"/>
              </a:rPr>
              <a:t>Requests to add OA collections beyond knowledgebase, needed a process and workflow</a:t>
            </a:r>
          </a:p>
          <a:p>
            <a:r>
              <a:rPr lang="en-US" sz="2800" dirty="0" smtClean="0">
                <a:solidFill>
                  <a:srgbClr val="FF0000"/>
                </a:solidFill>
                <a:latin typeface="Arial Black" panose="020B0A04020102020204" pitchFamily="34" charset="0"/>
              </a:rPr>
              <a:t>Opportunities: </a:t>
            </a:r>
            <a:r>
              <a:rPr lang="en-US" sz="2800" dirty="0" smtClean="0">
                <a:latin typeface="Arial Black" panose="020B0A04020102020204" pitchFamily="34" charset="0"/>
              </a:rPr>
              <a:t>Increased access, Point of Need satisfaction, increased understanding of current OA environment, learning opportunities for all</a:t>
            </a:r>
          </a:p>
          <a:p>
            <a:r>
              <a:rPr lang="en-US" sz="2800" dirty="0" smtClean="0">
                <a:solidFill>
                  <a:srgbClr val="FF0000"/>
                </a:solidFill>
                <a:latin typeface="Arial Black" panose="020B0A04020102020204" pitchFamily="34" charset="0"/>
              </a:rPr>
              <a:t>Threats: </a:t>
            </a:r>
            <a:r>
              <a:rPr lang="en-US" sz="2800" dirty="0" smtClean="0">
                <a:latin typeface="Arial Black" panose="020B0A04020102020204" pitchFamily="34" charset="0"/>
              </a:rPr>
              <a:t>DBL overload, maintenance issues, no 100% access, increased User expectations and work for library employees</a:t>
            </a:r>
            <a:endParaRPr lang="en-US" sz="2800" dirty="0">
              <a:latin typeface="Arial Black" panose="020B0A04020102020204"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34190" y="141929"/>
            <a:ext cx="2440789" cy="1521952"/>
          </a:xfrm>
          <a:prstGeom prst="rect">
            <a:avLst/>
          </a:prstGeom>
        </p:spPr>
      </p:pic>
    </p:spTree>
    <p:extLst>
      <p:ext uri="{BB962C8B-B14F-4D97-AF65-F5344CB8AC3E}">
        <p14:creationId xmlns:p14="http://schemas.microsoft.com/office/powerpoint/2010/main" val="24177163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7875" y="209002"/>
            <a:ext cx="10006738" cy="775063"/>
          </a:xfrm>
        </p:spPr>
        <p:txBody>
          <a:bodyPr/>
          <a:lstStyle/>
          <a:p>
            <a:pPr algn="ctr"/>
            <a:r>
              <a:rPr lang="en-US" b="1" u="sng" dirty="0" smtClean="0">
                <a:latin typeface="Arial Black" panose="020B0A04020102020204" pitchFamily="34" charset="0"/>
              </a:rPr>
              <a:t>Survey Methodology</a:t>
            </a:r>
            <a:endParaRPr lang="en-US" b="1" u="sng" dirty="0">
              <a:latin typeface="Arial Black" panose="020B0A04020102020204" pitchFamily="34" charset="0"/>
            </a:endParaRPr>
          </a:p>
        </p:txBody>
      </p:sp>
      <p:sp>
        <p:nvSpPr>
          <p:cNvPr id="3" name="Content Placeholder 2"/>
          <p:cNvSpPr>
            <a:spLocks noGrp="1"/>
          </p:cNvSpPr>
          <p:nvPr>
            <p:ph idx="1"/>
          </p:nvPr>
        </p:nvSpPr>
        <p:spPr>
          <a:xfrm>
            <a:off x="931817" y="1175661"/>
            <a:ext cx="10511835" cy="5207726"/>
          </a:xfrm>
        </p:spPr>
        <p:txBody>
          <a:bodyPr>
            <a:noAutofit/>
          </a:bodyPr>
          <a:lstStyle/>
          <a:p>
            <a:r>
              <a:rPr lang="en-US" sz="2800" b="1" dirty="0" smtClean="0">
                <a:latin typeface="Arial Black" panose="020B0A04020102020204" pitchFamily="34" charset="0"/>
              </a:rPr>
              <a:t>Brain Storm as to what do I want to find out</a:t>
            </a:r>
          </a:p>
          <a:p>
            <a:r>
              <a:rPr lang="en-US" sz="2800" b="1" dirty="0" smtClean="0">
                <a:latin typeface="Arial Black" panose="020B0A04020102020204" pitchFamily="34" charset="0"/>
              </a:rPr>
              <a:t>Compiled 5 questions---short and sweet</a:t>
            </a:r>
          </a:p>
          <a:p>
            <a:r>
              <a:rPr lang="en-US" sz="2800" b="1" dirty="0" smtClean="0">
                <a:latin typeface="Arial Black" panose="020B0A04020102020204" pitchFamily="34" charset="0"/>
              </a:rPr>
              <a:t>IRB approval for research and questions</a:t>
            </a:r>
          </a:p>
          <a:p>
            <a:r>
              <a:rPr lang="en-US" sz="2800" b="1" dirty="0">
                <a:latin typeface="Arial Black" panose="020B0A04020102020204" pitchFamily="34" charset="0"/>
              </a:rPr>
              <a:t>S</a:t>
            </a:r>
            <a:r>
              <a:rPr lang="en-US" sz="2800" b="1" dirty="0" smtClean="0">
                <a:latin typeface="Arial Black" panose="020B0A04020102020204" pitchFamily="34" charset="0"/>
              </a:rPr>
              <a:t>urvey on ERIL listserv </a:t>
            </a:r>
          </a:p>
          <a:p>
            <a:r>
              <a:rPr lang="en-US" sz="2800" b="1" dirty="0" smtClean="0">
                <a:latin typeface="Arial Black" panose="020B0A04020102020204" pitchFamily="34" charset="0"/>
              </a:rPr>
              <a:t>Feedback….not a huge number </a:t>
            </a:r>
          </a:p>
          <a:p>
            <a:r>
              <a:rPr lang="en-US" sz="2800" b="1" dirty="0" smtClean="0">
                <a:latin typeface="Arial Black" panose="020B0A04020102020204" pitchFamily="34" charset="0"/>
              </a:rPr>
              <a:t>Compiled results and sought permission for sharing</a:t>
            </a:r>
          </a:p>
          <a:p>
            <a:r>
              <a:rPr lang="en-US" sz="2800" b="1" dirty="0" smtClean="0">
                <a:latin typeface="Arial Black" panose="020B0A04020102020204" pitchFamily="34" charset="0"/>
              </a:rPr>
              <a:t>Posted Survey results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75520" y="318887"/>
            <a:ext cx="2389959" cy="1521952"/>
          </a:xfrm>
          <a:prstGeom prst="rect">
            <a:avLst/>
          </a:prstGeom>
        </p:spPr>
      </p:pic>
    </p:spTree>
    <p:extLst>
      <p:ext uri="{BB962C8B-B14F-4D97-AF65-F5344CB8AC3E}">
        <p14:creationId xmlns:p14="http://schemas.microsoft.com/office/powerpoint/2010/main" val="18274670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1835</TotalTime>
  <Words>1889</Words>
  <Application>Microsoft Office PowerPoint</Application>
  <PresentationFormat>Widescreen</PresentationFormat>
  <Paragraphs>175</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Arial Black</vt:lpstr>
      <vt:lpstr>Calibri</vt:lpstr>
      <vt:lpstr>Century Gothic</vt:lpstr>
      <vt:lpstr>Wingdings 3</vt:lpstr>
      <vt:lpstr>Wisp</vt:lpstr>
      <vt:lpstr>Open Access Collections Management: Survey Results &amp; Process Tips</vt:lpstr>
      <vt:lpstr>Objectives</vt:lpstr>
      <vt:lpstr>OA Growth Statistics in General</vt:lpstr>
      <vt:lpstr>Internet Archives in Public Domain https://archive.org/index.php  Non-Profit Library  </vt:lpstr>
      <vt:lpstr>Research Papers in Economics (RePEC) http://repec.org/ Access to full text research in economics and related subjects </vt:lpstr>
      <vt:lpstr>Social Science Research Network http://papers.ssrn.com/sol3/DisplayAbstractSearch.cfm </vt:lpstr>
      <vt:lpstr>arxiv   http://arxiv.org/ Open access to e-prints in STEM,  Finance &amp; Statistics </vt:lpstr>
      <vt:lpstr>SWOT Analysis</vt:lpstr>
      <vt:lpstr>Survey Methodology</vt:lpstr>
      <vt:lpstr>Do you have an OA collection policy that describes a selection process and steps to determine access points and if yes, would you be willing to share with me?    </vt:lpstr>
      <vt:lpstr>Do you have a database and serials evaluation team (DSET) that decides which OA collection is worth linking through DBL or other access points such as OPAC, e-journal portal or LibGuides?</vt:lpstr>
      <vt:lpstr>Do you currently provide access to OA collections through library's DBL page or include them in Subject LibGuides or individual LibGuide for OA collections?    </vt:lpstr>
      <vt:lpstr>Do you have a staff member especially assigned to troubleshoot OA database issues?  </vt:lpstr>
      <vt:lpstr>Have you ever taken any steps to review how much staff time is used to maintain and troubleshoot OA collections?  Answers received=5 </vt:lpstr>
      <vt:lpstr>References &amp; Documents…1</vt:lpstr>
      <vt:lpstr>References &amp; Documents…2</vt:lpstr>
      <vt:lpstr>PowerPoint Presentation</vt:lpstr>
    </vt:vector>
  </TitlesOfParts>
  <Company>Florida Gulf Coast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E-resources Trials: Successful Strategies and Tips from Your Friendly Neighborhood Librarian</dc:title>
  <dc:creator>Bhatt, Anjana</dc:creator>
  <cp:lastModifiedBy>Bhatt, Anjana</cp:lastModifiedBy>
  <cp:revision>128</cp:revision>
  <cp:lastPrinted>2016-08-11T13:40:06Z</cp:lastPrinted>
  <dcterms:created xsi:type="dcterms:W3CDTF">2015-04-23T20:38:22Z</dcterms:created>
  <dcterms:modified xsi:type="dcterms:W3CDTF">2016-08-11T13:46:13Z</dcterms:modified>
</cp:coreProperties>
</file>